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61" r:id="rId2"/>
    <p:sldId id="267" r:id="rId3"/>
    <p:sldId id="274" r:id="rId4"/>
    <p:sldId id="275" r:id="rId5"/>
    <p:sldId id="276" r:id="rId6"/>
    <p:sldId id="277" r:id="rId7"/>
    <p:sldId id="278" r:id="rId8"/>
    <p:sldId id="280" r:id="rId9"/>
    <p:sldId id="279" r:id="rId10"/>
    <p:sldId id="266" r:id="rId11"/>
  </p:sldIdLst>
  <p:sldSz cx="9144000" cy="5143500" type="screen16x9"/>
  <p:notesSz cx="6735763" cy="98694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D0B4"/>
    <a:srgbClr val="9BB0FD"/>
    <a:srgbClr val="000000"/>
    <a:srgbClr val="FBB3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78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9375" y="739775"/>
            <a:ext cx="6578600" cy="37020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7" y="4688008"/>
            <a:ext cx="5388610" cy="444127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744564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407988" y="1233488"/>
            <a:ext cx="591978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73577" y="4749692"/>
            <a:ext cx="5388610" cy="388611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15374" y="9374302"/>
            <a:ext cx="2918831" cy="4951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407988" y="1233488"/>
            <a:ext cx="591978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73577" y="4749692"/>
            <a:ext cx="5388610" cy="388611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15374" y="9374302"/>
            <a:ext cx="2918831" cy="4951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extLst>
      <p:ext uri="{BB962C8B-B14F-4D97-AF65-F5344CB8AC3E}">
        <p14:creationId xmlns:p14="http://schemas.microsoft.com/office/powerpoint/2010/main" val="198780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Tree>
    <p:extLst>
      <p:ext uri="{BB962C8B-B14F-4D97-AF65-F5344CB8AC3E}">
        <p14:creationId xmlns:p14="http://schemas.microsoft.com/office/powerpoint/2010/main" val="242605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Tree>
    <p:extLst>
      <p:ext uri="{BB962C8B-B14F-4D97-AF65-F5344CB8AC3E}">
        <p14:creationId xmlns:p14="http://schemas.microsoft.com/office/powerpoint/2010/main" val="425536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Tree>
    <p:extLst>
      <p:ext uri="{BB962C8B-B14F-4D97-AF65-F5344CB8AC3E}">
        <p14:creationId xmlns:p14="http://schemas.microsoft.com/office/powerpoint/2010/main" val="122382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Tree>
    <p:extLst>
      <p:ext uri="{BB962C8B-B14F-4D97-AF65-F5344CB8AC3E}">
        <p14:creationId xmlns:p14="http://schemas.microsoft.com/office/powerpoint/2010/main" val="270327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Tree>
    <p:extLst>
      <p:ext uri="{BB962C8B-B14F-4D97-AF65-F5344CB8AC3E}">
        <p14:creationId xmlns:p14="http://schemas.microsoft.com/office/powerpoint/2010/main" val="3119997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0:notes"/>
          <p:cNvSpPr>
            <a:spLocks noGrp="1" noRot="1" noChangeAspect="1"/>
          </p:cNvSpPr>
          <p:nvPr>
            <p:ph type="sldImg" idx="2"/>
          </p:nvPr>
        </p:nvSpPr>
        <p:spPr>
          <a:xfrm>
            <a:off x="407988" y="1233488"/>
            <a:ext cx="591978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0:notes"/>
          <p:cNvSpPr txBox="1">
            <a:spLocks noGrp="1"/>
          </p:cNvSpPr>
          <p:nvPr>
            <p:ph type="body" idx="1"/>
          </p:nvPr>
        </p:nvSpPr>
        <p:spPr>
          <a:xfrm>
            <a:off x="673577" y="4749692"/>
            <a:ext cx="5388610" cy="388611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2" name="Google Shape;232;p10:notes"/>
          <p:cNvSpPr txBox="1">
            <a:spLocks noGrp="1"/>
          </p:cNvSpPr>
          <p:nvPr>
            <p:ph type="sldNum" idx="12"/>
          </p:nvPr>
        </p:nvSpPr>
        <p:spPr>
          <a:xfrm>
            <a:off x="3815374" y="9374302"/>
            <a:ext cx="2918831" cy="4951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flip="none" rotWithShape="1">
          <a:gsLst>
            <a:gs pos="0">
              <a:srgbClr val="3DD0B4"/>
            </a:gs>
            <a:gs pos="100000">
              <a:srgbClr val="5091CE"/>
            </a:gs>
          </a:gsLst>
          <a:path path="circle">
            <a:fillToRect t="100000" r="10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uk"/>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cxnSp>
        <p:nvCxnSpPr>
          <p:cNvPr id="89" name="Google Shape;89;p1"/>
          <p:cNvCxnSpPr/>
          <p:nvPr/>
        </p:nvCxnSpPr>
        <p:spPr>
          <a:xfrm>
            <a:off x="1836141" y="814653"/>
            <a:ext cx="5762390" cy="0"/>
          </a:xfrm>
          <a:prstGeom prst="straightConnector1">
            <a:avLst/>
          </a:prstGeom>
          <a:noFill/>
          <a:ln w="50800" cap="rnd" cmpd="sng">
            <a:solidFill>
              <a:schemeClr val="bg1"/>
            </a:solidFill>
            <a:prstDash val="solid"/>
            <a:miter lim="800000"/>
            <a:headEnd type="none" w="sm" len="sm"/>
            <a:tailEnd type="none" w="sm" len="sm"/>
          </a:ln>
        </p:spPr>
      </p:cxnSp>
      <p:sp>
        <p:nvSpPr>
          <p:cNvPr id="90" name="Google Shape;90;p1"/>
          <p:cNvSpPr txBox="1"/>
          <p:nvPr/>
        </p:nvSpPr>
        <p:spPr>
          <a:xfrm>
            <a:off x="7453194" y="573178"/>
            <a:ext cx="1647825" cy="346218"/>
          </a:xfrm>
          <a:prstGeom prst="rect">
            <a:avLst/>
          </a:prstGeom>
          <a:noFill/>
          <a:ln>
            <a:noFill/>
          </a:ln>
        </p:spPr>
        <p:txBody>
          <a:bodyPr spcFirstLastPara="1" wrap="square" lIns="68569" tIns="34275" rIns="68569" bIns="34275" anchor="t" anchorCtr="0">
            <a:spAutoFit/>
          </a:bodyPr>
          <a:lstStyle/>
          <a:p>
            <a:pPr algn="ctr"/>
            <a:r>
              <a:rPr lang="uk-UA" sz="1800" b="1" dirty="0">
                <a:solidFill>
                  <a:schemeClr val="bg1"/>
                </a:solidFill>
                <a:latin typeface="Century Gothic"/>
                <a:ea typeface="Century Gothic"/>
                <a:cs typeface="Century Gothic"/>
                <a:sym typeface="Century Gothic"/>
              </a:rPr>
              <a:t>14</a:t>
            </a:r>
            <a:r>
              <a:rPr lang="en-US" sz="1800" b="1" dirty="0">
                <a:solidFill>
                  <a:schemeClr val="bg1"/>
                </a:solidFill>
                <a:latin typeface="Century Gothic"/>
                <a:ea typeface="Century Gothic"/>
                <a:cs typeface="Century Gothic"/>
                <a:sym typeface="Century Gothic"/>
              </a:rPr>
              <a:t>/</a:t>
            </a:r>
            <a:r>
              <a:rPr lang="uk-UA" sz="1800" b="1" dirty="0">
                <a:solidFill>
                  <a:schemeClr val="bg1"/>
                </a:solidFill>
                <a:latin typeface="Century Gothic"/>
                <a:ea typeface="Century Gothic"/>
                <a:cs typeface="Century Gothic"/>
                <a:sym typeface="Century Gothic"/>
              </a:rPr>
              <a:t>12</a:t>
            </a:r>
            <a:r>
              <a:rPr lang="en-US" sz="1800" b="1" dirty="0">
                <a:solidFill>
                  <a:schemeClr val="bg1"/>
                </a:solidFill>
                <a:latin typeface="Century Gothic"/>
                <a:ea typeface="Century Gothic"/>
                <a:cs typeface="Century Gothic"/>
                <a:sym typeface="Century Gothic"/>
              </a:rPr>
              <a:t>/202</a:t>
            </a:r>
            <a:r>
              <a:rPr lang="uk-UA" sz="1800" b="1" dirty="0">
                <a:solidFill>
                  <a:schemeClr val="bg1"/>
                </a:solidFill>
                <a:latin typeface="Century Gothic"/>
                <a:ea typeface="Century Gothic"/>
                <a:cs typeface="Century Gothic"/>
                <a:sym typeface="Century Gothic"/>
              </a:rPr>
              <a:t>3</a:t>
            </a:r>
            <a:endParaRPr sz="1800" b="1" dirty="0">
              <a:solidFill>
                <a:schemeClr val="bg1"/>
              </a:solidFill>
              <a:latin typeface="Century Gothic"/>
              <a:ea typeface="Century Gothic"/>
              <a:cs typeface="Century Gothic"/>
              <a:sym typeface="Century Gothic"/>
            </a:endParaRPr>
          </a:p>
        </p:txBody>
      </p:sp>
      <p:sp>
        <p:nvSpPr>
          <p:cNvPr id="91" name="Google Shape;91;p1"/>
          <p:cNvSpPr txBox="1"/>
          <p:nvPr/>
        </p:nvSpPr>
        <p:spPr>
          <a:xfrm>
            <a:off x="1250576" y="1726139"/>
            <a:ext cx="6521824" cy="900216"/>
          </a:xfrm>
          <a:prstGeom prst="rect">
            <a:avLst/>
          </a:prstGeom>
          <a:noFill/>
          <a:ln>
            <a:noFill/>
          </a:ln>
        </p:spPr>
        <p:txBody>
          <a:bodyPr spcFirstLastPara="1" wrap="square" lIns="68569" tIns="34275" rIns="68569" bIns="34275" anchor="t" anchorCtr="0">
            <a:spAutoFit/>
          </a:bodyPr>
          <a:lstStyle/>
          <a:p>
            <a:pPr algn="ctr"/>
            <a:r>
              <a:rPr lang="uk-UA" sz="2700" b="1" dirty="0">
                <a:solidFill>
                  <a:schemeClr val="tx1"/>
                </a:solidFill>
                <a:latin typeface="Times New Roman" panose="02020603050405020304" pitchFamily="18" charset="0"/>
                <a:ea typeface="Century Gothic"/>
                <a:cs typeface="Times New Roman" panose="02020603050405020304" pitchFamily="18" charset="0"/>
                <a:sym typeface="Century Gothic"/>
              </a:rPr>
              <a:t>Відновлення спеціальних перевірок: </a:t>
            </a:r>
            <a:endParaRPr lang="en-US" sz="2700" b="1" dirty="0">
              <a:solidFill>
                <a:schemeClr val="tx1"/>
              </a:solidFill>
              <a:latin typeface="Times New Roman" panose="02020603050405020304" pitchFamily="18" charset="0"/>
              <a:ea typeface="Century Gothic"/>
              <a:cs typeface="Times New Roman" panose="02020603050405020304" pitchFamily="18" charset="0"/>
              <a:sym typeface="Century Gothic"/>
            </a:endParaRPr>
          </a:p>
          <a:p>
            <a:pPr algn="ctr"/>
            <a:r>
              <a:rPr lang="uk-UA" sz="2700" b="1" dirty="0">
                <a:solidFill>
                  <a:schemeClr val="tx1"/>
                </a:solidFill>
                <a:latin typeface="Times New Roman" panose="02020603050405020304" pitchFamily="18" charset="0"/>
                <a:ea typeface="Century Gothic"/>
                <a:cs typeface="Times New Roman" panose="02020603050405020304" pitchFamily="18" charset="0"/>
                <a:sym typeface="Century Gothic"/>
              </a:rPr>
              <a:t>що змінилося?</a:t>
            </a:r>
            <a:endParaRPr sz="2700" b="1" dirty="0">
              <a:solidFill>
                <a:schemeClr val="tx1"/>
              </a:solidFill>
              <a:latin typeface="Times New Roman" panose="02020603050405020304" pitchFamily="18" charset="0"/>
              <a:ea typeface="Century Gothic"/>
              <a:cs typeface="Times New Roman" panose="02020603050405020304" pitchFamily="18" charset="0"/>
              <a:sym typeface="Century Gothic"/>
            </a:endParaRPr>
          </a:p>
        </p:txBody>
      </p:sp>
      <p:sp>
        <p:nvSpPr>
          <p:cNvPr id="93" name="Google Shape;93;p1"/>
          <p:cNvSpPr txBox="1"/>
          <p:nvPr/>
        </p:nvSpPr>
        <p:spPr>
          <a:xfrm>
            <a:off x="5298141" y="3751007"/>
            <a:ext cx="3802879" cy="807883"/>
          </a:xfrm>
          <a:prstGeom prst="rect">
            <a:avLst/>
          </a:prstGeom>
          <a:noFill/>
          <a:ln>
            <a:noFill/>
          </a:ln>
        </p:spPr>
        <p:txBody>
          <a:bodyPr spcFirstLastPara="1" wrap="square" lIns="68569" tIns="34275" rIns="68569" bIns="34275" anchor="t" anchorCtr="0">
            <a:spAutoFit/>
          </a:bodyPr>
          <a:lstStyle/>
          <a:p>
            <a:pPr algn="r"/>
            <a:r>
              <a:rPr lang="uk-UA" sz="1600" b="1" dirty="0">
                <a:solidFill>
                  <a:schemeClr val="tx1"/>
                </a:solidFill>
                <a:latin typeface="Times New Roman" panose="02020603050405020304" pitchFamily="18" charset="0"/>
                <a:ea typeface="Century Gothic"/>
                <a:cs typeface="Times New Roman" panose="02020603050405020304" pitchFamily="18" charset="0"/>
                <a:sym typeface="Century Gothic"/>
              </a:rPr>
              <a:t>Сергій Іголкін</a:t>
            </a:r>
            <a:endParaRPr sz="1600" dirty="0">
              <a:solidFill>
                <a:schemeClr val="tx1"/>
              </a:solidFill>
              <a:latin typeface="Times New Roman" panose="02020603050405020304" pitchFamily="18" charset="0"/>
              <a:cs typeface="Times New Roman" panose="02020603050405020304" pitchFamily="18" charset="0"/>
            </a:endParaRPr>
          </a:p>
          <a:p>
            <a:pPr lvl="0" algn="just"/>
            <a:r>
              <a:rPr lang="uk-UA" sz="1600" b="1" dirty="0">
                <a:solidFill>
                  <a:schemeClr val="tx1"/>
                </a:solidFill>
                <a:latin typeface="Times New Roman" panose="02020603050405020304" pitchFamily="18" charset="0"/>
                <a:ea typeface="Century Gothic"/>
                <a:cs typeface="Times New Roman" panose="02020603050405020304" pitchFamily="18" charset="0"/>
                <a:sym typeface="Century Gothic"/>
              </a:rPr>
              <a:t>Начал</a:t>
            </a:r>
            <a:r>
              <a:rPr lang="uk-UA" sz="1600" b="1" dirty="0">
                <a:solidFill>
                  <a:schemeClr val="tx1"/>
                </a:solidFill>
                <a:latin typeface="Times New Roman" panose="02020603050405020304" pitchFamily="18" charset="0"/>
                <a:cs typeface="Times New Roman" panose="02020603050405020304" pitchFamily="18" charset="0"/>
              </a:rPr>
              <a:t>ьник Управління контролю за реалізацією права на державну службу </a:t>
            </a:r>
            <a:endParaRPr sz="1600" b="1" dirty="0">
              <a:solidFill>
                <a:schemeClr val="tx1"/>
              </a:solidFill>
              <a:latin typeface="Times New Roman" panose="02020603050405020304" pitchFamily="18" charset="0"/>
              <a:ea typeface="Century Gothic"/>
              <a:cs typeface="Times New Roman" panose="02020603050405020304" pitchFamily="18" charset="0"/>
              <a:sym typeface="Century Gothic"/>
            </a:endParaRPr>
          </a:p>
        </p:txBody>
      </p:sp>
      <p:pic>
        <p:nvPicPr>
          <p:cNvPr id="94" name="Google Shape;94;p1"/>
          <p:cNvPicPr preferRelativeResize="0"/>
          <p:nvPr/>
        </p:nvPicPr>
        <p:blipFill rotWithShape="1">
          <a:blip r:embed="rId3">
            <a:alphaModFix/>
          </a:blip>
          <a:srcRect/>
          <a:stretch/>
        </p:blipFill>
        <p:spPr>
          <a:xfrm>
            <a:off x="112502" y="145026"/>
            <a:ext cx="1521988" cy="77437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222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cxnSp>
        <p:nvCxnSpPr>
          <p:cNvPr id="234" name="Google Shape;234;p10"/>
          <p:cNvCxnSpPr/>
          <p:nvPr/>
        </p:nvCxnSpPr>
        <p:spPr>
          <a:xfrm>
            <a:off x="1799807" y="778319"/>
            <a:ext cx="5762390" cy="0"/>
          </a:xfrm>
          <a:prstGeom prst="straightConnector1">
            <a:avLst/>
          </a:prstGeom>
          <a:noFill/>
          <a:ln w="50800" cap="rnd" cmpd="sng">
            <a:solidFill>
              <a:schemeClr val="bg1"/>
            </a:solidFill>
            <a:prstDash val="solid"/>
            <a:miter lim="800000"/>
            <a:headEnd type="none" w="sm" len="sm"/>
            <a:tailEnd type="none" w="sm" len="sm"/>
          </a:ln>
        </p:spPr>
      </p:cxnSp>
      <p:sp>
        <p:nvSpPr>
          <p:cNvPr id="235" name="Google Shape;235;p10"/>
          <p:cNvSpPr txBox="1"/>
          <p:nvPr/>
        </p:nvSpPr>
        <p:spPr>
          <a:xfrm>
            <a:off x="7453195" y="605195"/>
            <a:ext cx="1647825" cy="346218"/>
          </a:xfrm>
          <a:prstGeom prst="rect">
            <a:avLst/>
          </a:prstGeom>
          <a:noFill/>
          <a:ln>
            <a:noFill/>
          </a:ln>
        </p:spPr>
        <p:txBody>
          <a:bodyPr spcFirstLastPara="1" wrap="square" lIns="68569" tIns="34275" rIns="68569" bIns="34275" anchor="t" anchorCtr="0">
            <a:spAutoFit/>
          </a:bodyPr>
          <a:lstStyle/>
          <a:p>
            <a:pPr algn="ctr"/>
            <a:r>
              <a:rPr lang="uk-UA" sz="1800" b="1" dirty="0">
                <a:solidFill>
                  <a:schemeClr val="bg1"/>
                </a:solidFill>
                <a:latin typeface="Century Gothic"/>
                <a:ea typeface="Century Gothic"/>
                <a:cs typeface="Century Gothic"/>
                <a:sym typeface="Century Gothic"/>
              </a:rPr>
              <a:t>14</a:t>
            </a:r>
            <a:r>
              <a:rPr lang="en-US" sz="1800" b="1" dirty="0">
                <a:solidFill>
                  <a:schemeClr val="bg1"/>
                </a:solidFill>
                <a:latin typeface="Century Gothic"/>
                <a:ea typeface="Century Gothic"/>
                <a:cs typeface="Century Gothic"/>
                <a:sym typeface="Century Gothic"/>
              </a:rPr>
              <a:t>/</a:t>
            </a:r>
            <a:r>
              <a:rPr lang="uk-UA" sz="1800" b="1" dirty="0">
                <a:solidFill>
                  <a:schemeClr val="bg1"/>
                </a:solidFill>
                <a:latin typeface="Century Gothic"/>
                <a:ea typeface="Century Gothic"/>
                <a:cs typeface="Century Gothic"/>
                <a:sym typeface="Century Gothic"/>
              </a:rPr>
              <a:t>12</a:t>
            </a:r>
            <a:r>
              <a:rPr lang="en-US" sz="1800" b="1" dirty="0">
                <a:solidFill>
                  <a:schemeClr val="bg1"/>
                </a:solidFill>
                <a:latin typeface="Century Gothic"/>
                <a:ea typeface="Century Gothic"/>
                <a:cs typeface="Century Gothic"/>
                <a:sym typeface="Century Gothic"/>
              </a:rPr>
              <a:t>/202</a:t>
            </a:r>
            <a:r>
              <a:rPr lang="uk-UA" sz="1800" b="1" dirty="0">
                <a:solidFill>
                  <a:schemeClr val="bg1"/>
                </a:solidFill>
                <a:latin typeface="Century Gothic"/>
                <a:ea typeface="Century Gothic"/>
                <a:cs typeface="Century Gothic"/>
                <a:sym typeface="Century Gothic"/>
              </a:rPr>
              <a:t>3</a:t>
            </a:r>
          </a:p>
        </p:txBody>
      </p:sp>
      <p:sp>
        <p:nvSpPr>
          <p:cNvPr id="236" name="Google Shape;236;p10"/>
          <p:cNvSpPr txBox="1"/>
          <p:nvPr/>
        </p:nvSpPr>
        <p:spPr>
          <a:xfrm>
            <a:off x="736759" y="2015399"/>
            <a:ext cx="7837232" cy="934871"/>
          </a:xfrm>
          <a:prstGeom prst="rect">
            <a:avLst/>
          </a:prstGeom>
          <a:noFill/>
          <a:ln>
            <a:noFill/>
          </a:ln>
        </p:spPr>
        <p:txBody>
          <a:bodyPr spcFirstLastPara="1" wrap="square" lIns="68569" tIns="34275" rIns="68569" bIns="34275" anchor="t" anchorCtr="0">
            <a:spAutoFit/>
          </a:bodyPr>
          <a:lstStyle/>
          <a:p>
            <a:pPr algn="ctr"/>
            <a:r>
              <a:rPr lang="en-US" sz="5600" b="1" dirty="0">
                <a:solidFill>
                  <a:schemeClr val="tx1"/>
                </a:solidFill>
                <a:latin typeface="Century Gothic"/>
                <a:ea typeface="Century Gothic"/>
                <a:cs typeface="Century Gothic"/>
                <a:sym typeface="Century Gothic"/>
              </a:rPr>
              <a:t>ДЯКУЮ ЗА УВАГУ!</a:t>
            </a:r>
            <a:endParaRPr sz="5600" b="1" dirty="0">
              <a:solidFill>
                <a:schemeClr val="tx1"/>
              </a:solidFill>
              <a:latin typeface="Century Gothic"/>
              <a:ea typeface="Century Gothic"/>
              <a:cs typeface="Century Gothic"/>
              <a:sym typeface="Century Gothic"/>
            </a:endParaRPr>
          </a:p>
        </p:txBody>
      </p:sp>
      <p:sp>
        <p:nvSpPr>
          <p:cNvPr id="237" name="Google Shape;237;p10"/>
          <p:cNvSpPr txBox="1"/>
          <p:nvPr/>
        </p:nvSpPr>
        <p:spPr>
          <a:xfrm>
            <a:off x="5190564" y="3633174"/>
            <a:ext cx="3859307" cy="838661"/>
          </a:xfrm>
          <a:prstGeom prst="rect">
            <a:avLst/>
          </a:prstGeom>
          <a:noFill/>
          <a:ln>
            <a:noFill/>
          </a:ln>
        </p:spPr>
        <p:txBody>
          <a:bodyPr spcFirstLastPara="1" wrap="square" lIns="68569" tIns="34275" rIns="68569" bIns="34275" anchor="t" anchorCtr="0">
            <a:spAutoFit/>
          </a:bodyPr>
          <a:lstStyle/>
          <a:p>
            <a:pPr algn="just"/>
            <a:r>
              <a:rPr lang="ru-RU" sz="1800" b="1" dirty="0">
                <a:solidFill>
                  <a:schemeClr val="lt1"/>
                </a:solidFill>
                <a:latin typeface="Century Gothic"/>
                <a:ea typeface="Century Gothic"/>
                <a:cs typeface="Century Gothic"/>
                <a:sym typeface="Century Gothic"/>
              </a:rPr>
              <a:t>		</a:t>
            </a:r>
            <a:r>
              <a:rPr lang="ru-RU" sz="1800" b="1" dirty="0">
                <a:solidFill>
                  <a:schemeClr val="tx1"/>
                </a:solidFill>
                <a:latin typeface="Century Gothic"/>
                <a:ea typeface="Century Gothic"/>
                <a:cs typeface="Century Gothic"/>
                <a:sym typeface="Century Gothic"/>
              </a:rPr>
              <a:t>        </a:t>
            </a:r>
            <a:r>
              <a:rPr lang="ru-RU" sz="1600" b="1" dirty="0">
                <a:solidFill>
                  <a:schemeClr val="tx1"/>
                </a:solidFill>
                <a:latin typeface="Times New Roman" panose="02020603050405020304" pitchFamily="18" charset="0"/>
                <a:ea typeface="Century Gothic"/>
                <a:cs typeface="Times New Roman" panose="02020603050405020304" pitchFamily="18" charset="0"/>
                <a:sym typeface="Century Gothic"/>
              </a:rPr>
              <a:t>Сергій Іголкін</a:t>
            </a:r>
          </a:p>
          <a:p>
            <a:pPr algn="just"/>
            <a:r>
              <a:rPr lang="ru-RU" sz="1600" b="1" dirty="0">
                <a:solidFill>
                  <a:schemeClr val="tx1"/>
                </a:solidFill>
                <a:latin typeface="Times New Roman" panose="02020603050405020304" pitchFamily="18" charset="0"/>
                <a:ea typeface="Century Gothic"/>
                <a:cs typeface="Times New Roman" panose="02020603050405020304" pitchFamily="18" charset="0"/>
                <a:sym typeface="Century Gothic"/>
              </a:rPr>
              <a:t>Начальник Управління контролю за реалізацією права на державну службу  </a:t>
            </a:r>
          </a:p>
        </p:txBody>
      </p:sp>
      <p:pic>
        <p:nvPicPr>
          <p:cNvPr id="3" name="Google Shape;94;p1">
            <a:extLst>
              <a:ext uri="{FF2B5EF4-FFF2-40B4-BE49-F238E27FC236}">
                <a16:creationId xmlns:a16="http://schemas.microsoft.com/office/drawing/2014/main" id="{36F63C3C-C0BD-D1D5-D227-785E128A70A9}"/>
              </a:ext>
            </a:extLst>
          </p:cNvPr>
          <p:cNvPicPr preferRelativeResize="0"/>
          <p:nvPr/>
        </p:nvPicPr>
        <p:blipFill rotWithShape="1">
          <a:blip r:embed="rId3">
            <a:alphaModFix/>
          </a:blip>
          <a:srcRect/>
          <a:stretch/>
        </p:blipFill>
        <p:spPr>
          <a:xfrm>
            <a:off x="106448" y="88731"/>
            <a:ext cx="1521988" cy="77437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7401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3" name="TextBox 2">
            <a:extLst>
              <a:ext uri="{FF2B5EF4-FFF2-40B4-BE49-F238E27FC236}">
                <a16:creationId xmlns:a16="http://schemas.microsoft.com/office/drawing/2014/main" id="{49363197-021F-6155-F870-59DA7FC5E59C}"/>
              </a:ext>
            </a:extLst>
          </p:cNvPr>
          <p:cNvSpPr txBox="1"/>
          <p:nvPr/>
        </p:nvSpPr>
        <p:spPr>
          <a:xfrm>
            <a:off x="66117" y="249796"/>
            <a:ext cx="6395239" cy="1970924"/>
          </a:xfrm>
          <a:prstGeom prst="rect">
            <a:avLst/>
          </a:prstGeom>
          <a:noFill/>
        </p:spPr>
        <p:txBody>
          <a:bodyPr wrap="square">
            <a:spAutoFit/>
          </a:bodyPr>
          <a:lstStyle/>
          <a:p>
            <a:pPr indent="457200" algn="ctr">
              <a:lnSpc>
                <a:spcPct val="115000"/>
              </a:lnSpc>
              <a:spcAft>
                <a:spcPts val="800"/>
              </a:spcAft>
            </a:pPr>
            <a:r>
              <a:rPr lang="x-none" sz="1800" b="1" dirty="0">
                <a:effectLst/>
                <a:latin typeface="Times New Roman" panose="02020603050405020304" pitchFamily="18" charset="0"/>
                <a:ea typeface="Calibri" panose="020F0502020204030204" pitchFamily="34" charset="0"/>
              </a:rPr>
              <a:t>Закон України № 33</a:t>
            </a:r>
            <a:r>
              <a:rPr lang="uk-UA" sz="1800" b="1" dirty="0">
                <a:effectLst/>
                <a:latin typeface="Times New Roman" panose="02020603050405020304" pitchFamily="18" charset="0"/>
                <a:ea typeface="Calibri" panose="020F0502020204030204" pitchFamily="34" charset="0"/>
              </a:rPr>
              <a:t>8</a:t>
            </a:r>
            <a:r>
              <a:rPr lang="x-none" sz="1800" b="1" dirty="0">
                <a:effectLst/>
                <a:latin typeface="Times New Roman" panose="02020603050405020304" pitchFamily="18" charset="0"/>
                <a:ea typeface="Calibri" panose="020F0502020204030204" pitchFamily="34" charset="0"/>
              </a:rPr>
              <a:t>4-ІХ «Про внесення змін до деяких законів України про визначення порядку подання декларацій осіб, уповноважених на виконання функцій держави або місцевого самоврядування, в умовах воєнного стану»</a:t>
            </a:r>
            <a:endParaRPr lang="ru-UA"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800"/>
              </a:spcAft>
            </a:pP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43E9BEC-79E2-BC3D-688C-EEE5D967A09E}"/>
              </a:ext>
            </a:extLst>
          </p:cNvPr>
          <p:cNvSpPr txBox="1"/>
          <p:nvPr/>
        </p:nvSpPr>
        <p:spPr>
          <a:xfrm>
            <a:off x="84284" y="2415142"/>
            <a:ext cx="6395239" cy="1983428"/>
          </a:xfrm>
          <a:prstGeom prst="rect">
            <a:avLst/>
          </a:prstGeom>
          <a:noFill/>
        </p:spPr>
        <p:txBody>
          <a:bodyPr wrap="square">
            <a:spAutoFit/>
          </a:bodyPr>
          <a:lstStyle/>
          <a:p>
            <a:pPr indent="457200" algn="ctr">
              <a:lnSpc>
                <a:spcPct val="115000"/>
              </a:lnSpc>
              <a:spcAft>
                <a:spcPts val="800"/>
              </a:spcAft>
            </a:pPr>
            <a:r>
              <a:rPr lang="x-none" sz="1800" b="1" dirty="0">
                <a:solidFill>
                  <a:srgbClr val="000000"/>
                </a:solidFill>
                <a:effectLst/>
                <a:latin typeface="Times New Roman" panose="02020603050405020304" pitchFamily="18" charset="0"/>
                <a:ea typeface="Calibri" panose="020F0502020204030204" pitchFamily="34" charset="0"/>
              </a:rPr>
              <a:t>Поряд</a:t>
            </a:r>
            <a:r>
              <a:rPr lang="uk-UA" sz="1800" b="1" dirty="0">
                <a:solidFill>
                  <a:srgbClr val="000000"/>
                </a:solidFill>
                <a:effectLst/>
                <a:latin typeface="Times New Roman" panose="02020603050405020304" pitchFamily="18" charset="0"/>
                <a:ea typeface="Calibri" panose="020F0502020204030204" pitchFamily="34" charset="0"/>
              </a:rPr>
              <a:t>ок</a:t>
            </a:r>
            <a:r>
              <a:rPr lang="x-none" sz="1800" b="1" dirty="0">
                <a:solidFill>
                  <a:srgbClr val="000000"/>
                </a:solidFill>
                <a:effectLst/>
                <a:latin typeface="Times New Roman" panose="02020603050405020304" pitchFamily="18" charset="0"/>
                <a:ea typeface="Calibri" panose="020F0502020204030204" pitchFamily="34" charset="0"/>
              </a:rPr>
              <a:t> проведення спеціальної перевірки стосовно осіб, які претендують на зайняття посад, які передбачають зайняття відповідального або особливо відповідального становища, та посад з підвищеним корупційним ризиком</a:t>
            </a:r>
            <a:r>
              <a:rPr lang="uk-UA" sz="1800" b="1" dirty="0">
                <a:solidFill>
                  <a:srgbClr val="000000"/>
                </a:solidFill>
                <a:effectLst/>
                <a:latin typeface="Times New Roman" panose="02020603050405020304" pitchFamily="18" charset="0"/>
                <a:ea typeface="Calibri" panose="020F0502020204030204" pitchFamily="34" charset="0"/>
              </a:rPr>
              <a:t> № 171 від 25 березня 2015 року (в редакції постанови Кабінету Міністрів України від 27 серпня 2022 року № 959)</a:t>
            </a:r>
            <a:endParaRPr lang="ru-UA" sz="1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descr="Изображение выглядит как шаблон, прямоугольный, пиксель, дизайн&#10;&#10;Автоматически созданное описание">
            <a:extLst>
              <a:ext uri="{FF2B5EF4-FFF2-40B4-BE49-F238E27FC236}">
                <a16:creationId xmlns:a16="http://schemas.microsoft.com/office/drawing/2014/main" id="{FAE5DA35-9CAF-E38E-46E7-DC0E1817AA0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7721" y="110389"/>
            <a:ext cx="1738565" cy="1609409"/>
          </a:xfrm>
          <a:prstGeom prst="rect">
            <a:avLst/>
          </a:prstGeom>
          <a:noFill/>
          <a:ln>
            <a:noFill/>
          </a:ln>
        </p:spPr>
      </p:pic>
      <p:pic>
        <p:nvPicPr>
          <p:cNvPr id="7" name="Рисунок 6" descr="Изображение выглядит как шаблон, прямоугольный, пиксель, дизайн&#10;&#10;Автоматически созданное описание">
            <a:extLst>
              <a:ext uri="{FF2B5EF4-FFF2-40B4-BE49-F238E27FC236}">
                <a16:creationId xmlns:a16="http://schemas.microsoft.com/office/drawing/2014/main" id="{3AD049F6-124C-F78A-EF3C-AF3869D9B3A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7721" y="2372751"/>
            <a:ext cx="1784581" cy="1652376"/>
          </a:xfrm>
          <a:prstGeom prst="rect">
            <a:avLst/>
          </a:prstGeom>
          <a:noFill/>
          <a:ln>
            <a:noFill/>
          </a:ln>
        </p:spPr>
      </p:pic>
    </p:spTree>
    <p:extLst>
      <p:ext uri="{BB962C8B-B14F-4D97-AF65-F5344CB8AC3E}">
        <p14:creationId xmlns:p14="http://schemas.microsoft.com/office/powerpoint/2010/main" val="389290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26922" y="154354"/>
            <a:ext cx="8520600" cy="4653816"/>
          </a:xfrm>
        </p:spPr>
        <p:txBody>
          <a:bodyPr/>
          <a:lstStyle/>
          <a:p>
            <a:pPr algn="ct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О</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соби, призначені на посади у період дії воєнного стану, для проведення спеціальної перевірки мають подати </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усі</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необхідні </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документи</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не пізніше 31 січня 2024 року</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
            </a:r>
            <a:br>
              <a:rPr lang="uk-UA" sz="2100" b="1" dirty="0">
                <a:latin typeface="Times New Roman" panose="02020603050405020304" pitchFamily="18" charset="0"/>
                <a:ea typeface="Times New Roman" panose="02020603050405020304" pitchFamily="18" charset="0"/>
                <a:cs typeface="Times New Roman" panose="02020603050405020304" pitchFamily="18" charset="0"/>
              </a:rPr>
            </a:b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
            </a:r>
            <a:br>
              <a:rPr lang="uk-UA" sz="2100" b="1" dirty="0">
                <a:latin typeface="Times New Roman" panose="02020603050405020304" pitchFamily="18" charset="0"/>
                <a:ea typeface="Times New Roman" panose="02020603050405020304" pitchFamily="18" charset="0"/>
                <a:cs typeface="Times New Roman" panose="02020603050405020304" pitchFamily="18" charset="0"/>
              </a:rPr>
            </a:b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Щ</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одо осіб, яких було призначено у період дії воєнного стану та звільнено до набрання чинності Законом, спеціальна перевірка не проводиться.</a:t>
            </a: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
            </a:r>
            <a:br>
              <a:rPr lang="uk-UA" sz="2100" b="1" dirty="0">
                <a:latin typeface="Times New Roman" panose="02020603050405020304" pitchFamily="18" charset="0"/>
                <a:ea typeface="Times New Roman" panose="02020603050405020304" pitchFamily="18" charset="0"/>
                <a:cs typeface="Times New Roman" panose="02020603050405020304" pitchFamily="18" charset="0"/>
              </a:rPr>
            </a:br>
            <a:r>
              <a:rPr lang="uk-UA" sz="2100" b="1" dirty="0">
                <a:latin typeface="Times New Roman" panose="02020603050405020304" pitchFamily="18" charset="0"/>
                <a:ea typeface="Times New Roman" panose="02020603050405020304" pitchFamily="18" charset="0"/>
                <a:cs typeface="Times New Roman" panose="02020603050405020304" pitchFamily="18" charset="0"/>
              </a:rPr>
              <a:t/>
            </a:r>
            <a:br>
              <a:rPr lang="uk-UA" sz="2100" b="1" dirty="0">
                <a:latin typeface="Times New Roman" panose="02020603050405020304" pitchFamily="18" charset="0"/>
                <a:ea typeface="Times New Roman" panose="02020603050405020304" pitchFamily="18" charset="0"/>
                <a:cs typeface="Times New Roman" panose="02020603050405020304" pitchFamily="18" charset="0"/>
              </a:rPr>
            </a:b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Спецперевірки осіб, призначених у період дії воєнного стану</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здійснюються, починаючи з 12 жовтня 2023 року, в залежності від наявності декларації особи в Реєстрі та відповідних документів. </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Граничним строком проведення спецперевірки є</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uk-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UA" sz="2100" b="1" kern="0" dirty="0">
                <a:effectLst/>
                <a:latin typeface="Times New Roman" panose="02020603050405020304" pitchFamily="18" charset="0"/>
                <a:ea typeface="Times New Roman" panose="02020603050405020304" pitchFamily="18" charset="0"/>
                <a:cs typeface="Times New Roman" panose="02020603050405020304" pitchFamily="18" charset="0"/>
              </a:rPr>
              <a:t>березня 2024 року.</a:t>
            </a:r>
            <a:r>
              <a:rPr lang="ru-UA" sz="2100" b="1" kern="100" dirty="0">
                <a:effectLst/>
                <a:latin typeface="Times New Roman" panose="02020603050405020304" pitchFamily="18" charset="0"/>
                <a:ea typeface="Calibri" panose="020F0502020204030204" pitchFamily="34" charset="0"/>
                <a:cs typeface="Times New Roman" panose="02020603050405020304" pitchFamily="18" charset="0"/>
              </a:rPr>
              <a:t/>
            </a:r>
            <a:br>
              <a:rPr lang="ru-UA" sz="2100" b="1"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ru-UA" sz="2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44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26922" y="154354"/>
            <a:ext cx="8520600" cy="4653816"/>
          </a:xfrm>
        </p:spPr>
        <p:txBody>
          <a:bodyPr/>
          <a:lstStyle/>
          <a:p>
            <a:pPr algn="ctr"/>
            <a:r>
              <a:rPr lang="uk-UA" sz="2400" b="1" kern="100" dirty="0">
                <a:effectLst/>
                <a:latin typeface="Times New Roman" panose="02020603050405020304" pitchFamily="18" charset="0"/>
                <a:ea typeface="Calibri" panose="020F0502020204030204" pitchFamily="34" charset="0"/>
                <a:cs typeface="Times New Roman" panose="02020603050405020304" pitchFamily="18" charset="0"/>
              </a:rPr>
              <a:t/>
            </a:r>
            <a:br>
              <a:rPr lang="uk-UA" sz="24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uk-UA" sz="2400" b="1" kern="100" dirty="0">
                <a:effectLst/>
                <a:latin typeface="Times New Roman" panose="02020603050405020304" pitchFamily="18" charset="0"/>
                <a:ea typeface="Calibri" panose="020F0502020204030204" pitchFamily="34" charset="0"/>
                <a:cs typeface="Times New Roman" panose="02020603050405020304" pitchFamily="18" charset="0"/>
              </a:rPr>
              <a:t/>
            </a:r>
            <a:br>
              <a:rPr lang="uk-UA" sz="24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ru-UA" sz="2400" b="1" kern="100" dirty="0">
                <a:effectLst/>
                <a:latin typeface="Times New Roman" panose="02020603050405020304" pitchFamily="18" charset="0"/>
                <a:ea typeface="Calibri" panose="020F0502020204030204" pitchFamily="34" charset="0"/>
                <a:cs typeface="Times New Roman" panose="02020603050405020304" pitchFamily="18" charset="0"/>
              </a:rPr>
              <a:t/>
            </a:r>
            <a:br>
              <a:rPr lang="ru-UA" sz="24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ru-UA" sz="2400" b="1" kern="0" dirty="0">
                <a:effectLst/>
                <a:latin typeface="Times New Roman" panose="02020603050405020304" pitchFamily="18" charset="0"/>
                <a:ea typeface="Times New Roman" panose="02020603050405020304" pitchFamily="18" charset="0"/>
                <a:cs typeface="Times New Roman" panose="02020603050405020304" pitchFamily="18" charset="0"/>
              </a:rPr>
              <a:t>Особи, які вчасно не подадуть декларацію та інші документи для проведення спеціальної перевірки або не пройдуть цю перевірку, підлягають звільненню з посади протягом трьох робочих днів з дня виникнення таких обставин.</a:t>
            </a:r>
            <a:r>
              <a:rPr lang="ru-UA" sz="1800" kern="100" dirty="0">
                <a:effectLst/>
                <a:latin typeface="Calibri" panose="020F0502020204030204" pitchFamily="34" charset="0"/>
                <a:ea typeface="Calibri" panose="020F0502020204030204" pitchFamily="34" charset="0"/>
                <a:cs typeface="Times New Roman" panose="02020603050405020304" pitchFamily="18" charset="0"/>
              </a:rPr>
              <a:t/>
            </a:r>
            <a:br>
              <a:rPr lang="ru-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ru-UA" sz="2100" b="1" dirty="0">
              <a:latin typeface="Times New Roman" panose="02020603050405020304" pitchFamily="18" charset="0"/>
              <a:cs typeface="Times New Roman" panose="02020603050405020304" pitchFamily="18" charset="0"/>
            </a:endParaRPr>
          </a:p>
        </p:txBody>
      </p:sp>
      <p:pic>
        <p:nvPicPr>
          <p:cNvPr id="7" name="Рисунок 6">
            <a:extLst>
              <a:ext uri="{FF2B5EF4-FFF2-40B4-BE49-F238E27FC236}">
                <a16:creationId xmlns:a16="http://schemas.microsoft.com/office/drawing/2014/main" id="{07324209-3076-D1A0-A391-E241A04025CC}"/>
              </a:ext>
            </a:extLst>
          </p:cNvPr>
          <p:cNvPicPr>
            <a:picLocks noChangeAspect="1"/>
          </p:cNvPicPr>
          <p:nvPr/>
        </p:nvPicPr>
        <p:blipFill>
          <a:blip r:embed="rId2"/>
          <a:stretch>
            <a:fillRect/>
          </a:stretch>
        </p:blipFill>
        <p:spPr>
          <a:xfrm>
            <a:off x="7230421" y="3027815"/>
            <a:ext cx="1750078" cy="1840912"/>
          </a:xfrm>
          <a:prstGeom prst="rect">
            <a:avLst/>
          </a:prstGeom>
        </p:spPr>
      </p:pic>
    </p:spTree>
    <p:extLst>
      <p:ext uri="{BB962C8B-B14F-4D97-AF65-F5344CB8AC3E}">
        <p14:creationId xmlns:p14="http://schemas.microsoft.com/office/powerpoint/2010/main" val="9110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16406" y="0"/>
            <a:ext cx="8711187" cy="581340"/>
          </a:xfrm>
        </p:spPr>
        <p:txBody>
          <a:bodyPr/>
          <a:lstStyle/>
          <a:p>
            <a:pPr indent="457200" algn="ctr">
              <a:lnSpc>
                <a:spcPct val="115000"/>
              </a:lnSpc>
              <a:spcAft>
                <a:spcPts val="800"/>
              </a:spcAft>
            </a:pPr>
            <a:r>
              <a:rPr lang="x-none" sz="2100" b="1" dirty="0">
                <a:solidFill>
                  <a:srgbClr val="000000"/>
                </a:solidFill>
                <a:effectLst/>
                <a:latin typeface="Times New Roman" panose="02020603050405020304" pitchFamily="18" charset="0"/>
                <a:ea typeface="Calibri" panose="020F0502020204030204" pitchFamily="34" charset="0"/>
              </a:rPr>
              <a:t>Поряд</a:t>
            </a:r>
            <a:r>
              <a:rPr lang="uk-UA" sz="2100" b="1" dirty="0">
                <a:solidFill>
                  <a:srgbClr val="000000"/>
                </a:solidFill>
                <a:effectLst/>
                <a:latin typeface="Times New Roman" panose="02020603050405020304" pitchFamily="18" charset="0"/>
                <a:ea typeface="Calibri" panose="020F0502020204030204" pitchFamily="34" charset="0"/>
              </a:rPr>
              <a:t>ок</a:t>
            </a:r>
            <a:r>
              <a:rPr lang="x-none" sz="2100" b="1" dirty="0">
                <a:solidFill>
                  <a:srgbClr val="000000"/>
                </a:solidFill>
                <a:effectLst/>
                <a:latin typeface="Times New Roman" panose="02020603050405020304" pitchFamily="18" charset="0"/>
                <a:ea typeface="Calibri" panose="020F0502020204030204" pitchFamily="34" charset="0"/>
              </a:rPr>
              <a:t> </a:t>
            </a:r>
            <a:r>
              <a:rPr lang="uk-UA" sz="2100" b="1" dirty="0">
                <a:solidFill>
                  <a:srgbClr val="000000"/>
                </a:solidFill>
                <a:effectLst/>
                <a:latin typeface="Times New Roman" panose="02020603050405020304" pitchFamily="18" charset="0"/>
                <a:ea typeface="Calibri" panose="020F0502020204030204" pitchFamily="34" charset="0"/>
              </a:rPr>
              <a:t>№ 171</a:t>
            </a:r>
            <a:endParaRPr lang="ru-UA" sz="2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6486B52F-EC9F-F766-2866-4550C0A71ABE}"/>
              </a:ext>
            </a:extLst>
          </p:cNvPr>
          <p:cNvGraphicFramePr>
            <a:graphicFrameLocks noGrp="1"/>
          </p:cNvGraphicFramePr>
          <p:nvPr>
            <p:extLst>
              <p:ext uri="{D42A27DB-BD31-4B8C-83A1-F6EECF244321}">
                <p14:modId xmlns:p14="http://schemas.microsoft.com/office/powerpoint/2010/main" val="1761877295"/>
              </p:ext>
            </p:extLst>
          </p:nvPr>
        </p:nvGraphicFramePr>
        <p:xfrm>
          <a:off x="635841" y="515526"/>
          <a:ext cx="8108485" cy="4395590"/>
        </p:xfrm>
        <a:graphic>
          <a:graphicData uri="http://schemas.openxmlformats.org/drawingml/2006/table">
            <a:tbl>
              <a:tblPr firstRow="1" bandRow="1">
                <a:tableStyleId>{5C22544A-7EE6-4342-B048-85BDC9FD1C3A}</a:tableStyleId>
              </a:tblPr>
              <a:tblGrid>
                <a:gridCol w="2329235">
                  <a:extLst>
                    <a:ext uri="{9D8B030D-6E8A-4147-A177-3AD203B41FA5}">
                      <a16:colId xmlns:a16="http://schemas.microsoft.com/office/drawing/2014/main" val="1743275997"/>
                    </a:ext>
                  </a:extLst>
                </a:gridCol>
                <a:gridCol w="5779250">
                  <a:extLst>
                    <a:ext uri="{9D8B030D-6E8A-4147-A177-3AD203B41FA5}">
                      <a16:colId xmlns:a16="http://schemas.microsoft.com/office/drawing/2014/main" val="2504390668"/>
                    </a:ext>
                  </a:extLst>
                </a:gridCol>
              </a:tblGrid>
              <a:tr h="403699">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Попередня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Нова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0898275"/>
                  </a:ext>
                </a:extLst>
              </a:tr>
              <a:tr h="3991891">
                <a:tc>
                  <a:txBody>
                    <a:bodyPr/>
                    <a:lstStyle/>
                    <a:p>
                      <a:pPr algn="l"/>
                      <a:r>
                        <a:rPr lang="uk-UA" sz="1600" dirty="0">
                          <a:solidFill>
                            <a:schemeClr val="tx1"/>
                          </a:solidFill>
                          <a:latin typeface="Times New Roman" panose="02020603050405020304" pitchFamily="18" charset="0"/>
                          <a:cs typeface="Times New Roman" panose="02020603050405020304" pitchFamily="18" charset="0"/>
                        </a:rPr>
                        <a:t>8. Для проведення спеціальної перевірки претендент на посаду подає до відповідного органу:…</a:t>
                      </a:r>
                    </a:p>
                    <a:p>
                      <a:pPr algn="l"/>
                      <a:r>
                        <a:rPr lang="uk-UA" sz="1600" dirty="0">
                          <a:solidFill>
                            <a:schemeClr val="tx1"/>
                          </a:solidFill>
                          <a:latin typeface="Times New Roman" panose="02020603050405020304" pitchFamily="18" charset="0"/>
                          <a:cs typeface="Times New Roman" panose="02020603050405020304" pitchFamily="18" charset="0"/>
                        </a:rPr>
                        <a:t>2) автобіографію; </a:t>
                      </a:r>
                    </a:p>
                    <a:p>
                      <a:pPr algn="l"/>
                      <a:r>
                        <a:rPr lang="uk-UA" sz="1600" dirty="0">
                          <a:solidFill>
                            <a:schemeClr val="tx1"/>
                          </a:solidFill>
                          <a:latin typeface="Times New Roman" panose="02020603050405020304" pitchFamily="18" charset="0"/>
                          <a:cs typeface="Times New Roman" panose="02020603050405020304" pitchFamily="18" charset="0"/>
                        </a:rPr>
                        <a:t>3) копію паспорта громадянина України.</a:t>
                      </a:r>
                    </a:p>
                  </a:txBody>
                  <a:tcPr/>
                </a:tc>
                <a:tc>
                  <a:txBody>
                    <a:bodyPr/>
                    <a:lstStyle/>
                    <a:p>
                      <a:pPr algn="just"/>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2. Для проведення спеціальної перевірки претендент на посаду подає до відповідного державного органу, органу влади Автономної Республіки Крим, органу місцевого самоврядування:</a:t>
                      </a:r>
                      <a:r>
                        <a:rPr lang="uk-UA"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t>
                      </a:r>
                      <a:endParaRPr lang="ru-UA"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endParaRPr>
                    </a:p>
                    <a:p>
                      <a:pPr algn="just"/>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2)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автобіографію</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на дату надання згоди на проведення спеціальної перевірки, яка створена в електронній формі, роздрукована та підписана власноруч і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містить, зокрема, </a:t>
                      </a:r>
                      <a:r>
                        <a:rPr lang="uk-UA"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доповнений перелік відомостей згідно Порядку №171;</a:t>
                      </a:r>
                    </a:p>
                    <a:p>
                      <a:pPr algn="just"/>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3) копії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сторінок паспорта </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громадянина України у формі книжечки з даними про прізвище, ім’я та по батькові (за наявності), видачу паспорта та адресу зареєстрованого місця проживання або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лицьового і зворотного боків </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паспорта громадянина України у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формі картки та витягу з реєстру</a:t>
                      </a:r>
                      <a:r>
                        <a:rPr lang="x-none" sz="1600" b="0"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територіальної громади для підтвердження інформації про місце проживання (перебування)</a:t>
                      </a:r>
                      <a:r>
                        <a:rPr lang="uk-UA"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t>
                      </a:r>
                      <a:endParaRPr lang="ru-UA" sz="16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6583109"/>
                  </a:ext>
                </a:extLst>
              </a:tr>
            </a:tbl>
          </a:graphicData>
        </a:graphic>
      </p:graphicFrame>
    </p:spTree>
    <p:extLst>
      <p:ext uri="{BB962C8B-B14F-4D97-AF65-F5344CB8AC3E}">
        <p14:creationId xmlns:p14="http://schemas.microsoft.com/office/powerpoint/2010/main" val="73707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16406" y="0"/>
            <a:ext cx="8711187" cy="1083958"/>
          </a:xfrm>
        </p:spPr>
        <p:txBody>
          <a:bodyPr/>
          <a:lstStyle/>
          <a:p>
            <a:pPr indent="457200" algn="ctr">
              <a:lnSpc>
                <a:spcPct val="115000"/>
              </a:lnSpc>
              <a:spcAft>
                <a:spcPts val="800"/>
              </a:spcAft>
            </a:pPr>
            <a:r>
              <a:rPr lang="x-none" sz="2100" b="1" dirty="0">
                <a:solidFill>
                  <a:srgbClr val="000000"/>
                </a:solidFill>
                <a:effectLst/>
                <a:latin typeface="Times New Roman" panose="02020603050405020304" pitchFamily="18" charset="0"/>
                <a:ea typeface="Calibri" panose="020F0502020204030204" pitchFamily="34" charset="0"/>
              </a:rPr>
              <a:t>Поряд</a:t>
            </a:r>
            <a:r>
              <a:rPr lang="uk-UA" sz="2100" b="1" dirty="0">
                <a:solidFill>
                  <a:srgbClr val="000000"/>
                </a:solidFill>
                <a:effectLst/>
                <a:latin typeface="Times New Roman" panose="02020603050405020304" pitchFamily="18" charset="0"/>
                <a:ea typeface="Calibri" panose="020F0502020204030204" pitchFamily="34" charset="0"/>
              </a:rPr>
              <a:t>ок</a:t>
            </a:r>
            <a:r>
              <a:rPr lang="x-none" sz="2100" b="1" dirty="0">
                <a:solidFill>
                  <a:srgbClr val="000000"/>
                </a:solidFill>
                <a:effectLst/>
                <a:latin typeface="Times New Roman" panose="02020603050405020304" pitchFamily="18" charset="0"/>
                <a:ea typeface="Calibri" panose="020F0502020204030204" pitchFamily="34" charset="0"/>
              </a:rPr>
              <a:t> </a:t>
            </a:r>
            <a:r>
              <a:rPr lang="uk-UA" sz="2100" b="1" dirty="0">
                <a:solidFill>
                  <a:srgbClr val="000000"/>
                </a:solidFill>
                <a:effectLst/>
                <a:latin typeface="Times New Roman" panose="02020603050405020304" pitchFamily="18" charset="0"/>
                <a:ea typeface="Calibri" panose="020F0502020204030204" pitchFamily="34" charset="0"/>
              </a:rPr>
              <a:t>№ 171</a:t>
            </a:r>
            <a:endParaRPr lang="ru-UA" sz="2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6486B52F-EC9F-F766-2866-4550C0A71ABE}"/>
              </a:ext>
            </a:extLst>
          </p:cNvPr>
          <p:cNvGraphicFramePr>
            <a:graphicFrameLocks noGrp="1"/>
          </p:cNvGraphicFramePr>
          <p:nvPr>
            <p:extLst>
              <p:ext uri="{D42A27DB-BD31-4B8C-83A1-F6EECF244321}">
                <p14:modId xmlns:p14="http://schemas.microsoft.com/office/powerpoint/2010/main" val="220846464"/>
              </p:ext>
            </p:extLst>
          </p:nvPr>
        </p:nvGraphicFramePr>
        <p:xfrm>
          <a:off x="599507" y="666917"/>
          <a:ext cx="7944984" cy="3226853"/>
        </p:xfrm>
        <a:graphic>
          <a:graphicData uri="http://schemas.openxmlformats.org/drawingml/2006/table">
            <a:tbl>
              <a:tblPr firstRow="1" bandRow="1">
                <a:tableStyleId>{5C22544A-7EE6-4342-B048-85BDC9FD1C3A}</a:tableStyleId>
              </a:tblPr>
              <a:tblGrid>
                <a:gridCol w="3972492">
                  <a:extLst>
                    <a:ext uri="{9D8B030D-6E8A-4147-A177-3AD203B41FA5}">
                      <a16:colId xmlns:a16="http://schemas.microsoft.com/office/drawing/2014/main" val="1743275997"/>
                    </a:ext>
                  </a:extLst>
                </a:gridCol>
                <a:gridCol w="3972492">
                  <a:extLst>
                    <a:ext uri="{9D8B030D-6E8A-4147-A177-3AD203B41FA5}">
                      <a16:colId xmlns:a16="http://schemas.microsoft.com/office/drawing/2014/main" val="2504390668"/>
                    </a:ext>
                  </a:extLst>
                </a:gridCol>
              </a:tblGrid>
              <a:tr h="553787">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Попередня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Нова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0898275"/>
                  </a:ext>
                </a:extLst>
              </a:tr>
              <a:tr h="2673066">
                <a:tc>
                  <a:txBody>
                    <a:bodyPr/>
                    <a:lstStyle/>
                    <a:p>
                      <a:r>
                        <a:rPr lang="uk-UA" sz="1600" dirty="0">
                          <a:solidFill>
                            <a:schemeClr val="tx1"/>
                          </a:solidFill>
                          <a:latin typeface="Times New Roman" panose="02020603050405020304" pitchFamily="18" charset="0"/>
                          <a:cs typeface="Times New Roman" panose="02020603050405020304" pitchFamily="18" charset="0"/>
                        </a:rPr>
                        <a:t>Відсутній пункт.</a:t>
                      </a:r>
                    </a:p>
                  </a:txBody>
                  <a:tcPr/>
                </a:tc>
                <a:tc>
                  <a:txBody>
                    <a:bodyPr/>
                    <a:lstStyle/>
                    <a:p>
                      <a:pPr algn="just"/>
                      <a:r>
                        <a:rPr lang="uk-UA" sz="1600" dirty="0">
                          <a:solidFill>
                            <a:schemeClr val="tx1"/>
                          </a:solidFill>
                          <a:latin typeface="Times New Roman" panose="02020603050405020304" pitchFamily="18" charset="0"/>
                          <a:cs typeface="Times New Roman" panose="02020603050405020304" pitchFamily="18" charset="0"/>
                        </a:rPr>
                        <a:t>2.</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Згода</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на проведення спеціальної перевірки подається </a:t>
                      </a:r>
                      <a:r>
                        <a:rPr lang="x-none" sz="160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разом із заявою на призначення</a:t>
                      </a:r>
                      <a:r>
                        <a:rPr lang="x-none" sz="1600" b="0"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x-none" sz="16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а в разі призначення (обрання) чи затвердження на посаду місцевою радою або за результатами конкурсного добору - протягом трьох робочих днів з дня відповідного призначення (обрання) чи затвердження або одержання претендентом на посаду повідомлення про результати конкурсу.</a:t>
                      </a:r>
                      <a:endParaRPr lang="ru-UA" sz="16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6583109"/>
                  </a:ext>
                </a:extLst>
              </a:tr>
            </a:tbl>
          </a:graphicData>
        </a:graphic>
      </p:graphicFrame>
    </p:spTree>
    <p:extLst>
      <p:ext uri="{BB962C8B-B14F-4D97-AF65-F5344CB8AC3E}">
        <p14:creationId xmlns:p14="http://schemas.microsoft.com/office/powerpoint/2010/main" val="2825559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16406" y="0"/>
            <a:ext cx="8711187" cy="1083958"/>
          </a:xfrm>
        </p:spPr>
        <p:txBody>
          <a:bodyPr/>
          <a:lstStyle/>
          <a:p>
            <a:pPr indent="457200" algn="ctr">
              <a:lnSpc>
                <a:spcPct val="115000"/>
              </a:lnSpc>
              <a:spcAft>
                <a:spcPts val="800"/>
              </a:spcAft>
            </a:pPr>
            <a:r>
              <a:rPr lang="x-none" sz="2100" b="1" dirty="0">
                <a:solidFill>
                  <a:srgbClr val="000000"/>
                </a:solidFill>
                <a:effectLst/>
                <a:latin typeface="Times New Roman" panose="02020603050405020304" pitchFamily="18" charset="0"/>
                <a:ea typeface="Calibri" panose="020F0502020204030204" pitchFamily="34" charset="0"/>
              </a:rPr>
              <a:t>Поряд</a:t>
            </a:r>
            <a:r>
              <a:rPr lang="uk-UA" sz="2100" b="1" dirty="0">
                <a:solidFill>
                  <a:srgbClr val="000000"/>
                </a:solidFill>
                <a:effectLst/>
                <a:latin typeface="Times New Roman" panose="02020603050405020304" pitchFamily="18" charset="0"/>
                <a:ea typeface="Calibri" panose="020F0502020204030204" pitchFamily="34" charset="0"/>
              </a:rPr>
              <a:t>ок</a:t>
            </a:r>
            <a:r>
              <a:rPr lang="x-none" sz="2100" b="1" dirty="0">
                <a:solidFill>
                  <a:srgbClr val="000000"/>
                </a:solidFill>
                <a:effectLst/>
                <a:latin typeface="Times New Roman" panose="02020603050405020304" pitchFamily="18" charset="0"/>
                <a:ea typeface="Calibri" panose="020F0502020204030204" pitchFamily="34" charset="0"/>
              </a:rPr>
              <a:t> </a:t>
            </a:r>
            <a:r>
              <a:rPr lang="uk-UA" sz="2100" b="1" dirty="0">
                <a:solidFill>
                  <a:srgbClr val="000000"/>
                </a:solidFill>
                <a:effectLst/>
                <a:latin typeface="Times New Roman" panose="02020603050405020304" pitchFamily="18" charset="0"/>
                <a:ea typeface="Calibri" panose="020F0502020204030204" pitchFamily="34" charset="0"/>
              </a:rPr>
              <a:t>№ 171</a:t>
            </a:r>
            <a:endParaRPr lang="ru-UA" sz="2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6486B52F-EC9F-F766-2866-4550C0A71ABE}"/>
              </a:ext>
            </a:extLst>
          </p:cNvPr>
          <p:cNvGraphicFramePr>
            <a:graphicFrameLocks noGrp="1"/>
          </p:cNvGraphicFramePr>
          <p:nvPr>
            <p:extLst>
              <p:ext uri="{D42A27DB-BD31-4B8C-83A1-F6EECF244321}">
                <p14:modId xmlns:p14="http://schemas.microsoft.com/office/powerpoint/2010/main" val="183731144"/>
              </p:ext>
            </p:extLst>
          </p:nvPr>
        </p:nvGraphicFramePr>
        <p:xfrm>
          <a:off x="817510" y="541979"/>
          <a:ext cx="7944984" cy="4508416"/>
        </p:xfrm>
        <a:graphic>
          <a:graphicData uri="http://schemas.openxmlformats.org/drawingml/2006/table">
            <a:tbl>
              <a:tblPr firstRow="1" bandRow="1">
                <a:tableStyleId>{5C22544A-7EE6-4342-B048-85BDC9FD1C3A}</a:tableStyleId>
              </a:tblPr>
              <a:tblGrid>
                <a:gridCol w="1677409">
                  <a:extLst>
                    <a:ext uri="{9D8B030D-6E8A-4147-A177-3AD203B41FA5}">
                      <a16:colId xmlns:a16="http://schemas.microsoft.com/office/drawing/2014/main" val="1743275997"/>
                    </a:ext>
                  </a:extLst>
                </a:gridCol>
                <a:gridCol w="6267575">
                  <a:extLst>
                    <a:ext uri="{9D8B030D-6E8A-4147-A177-3AD203B41FA5}">
                      <a16:colId xmlns:a16="http://schemas.microsoft.com/office/drawing/2014/main" val="2504390668"/>
                    </a:ext>
                  </a:extLst>
                </a:gridCol>
              </a:tblGrid>
              <a:tr h="657477">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Попередня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Нова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0898275"/>
                  </a:ext>
                </a:extLst>
              </a:tr>
              <a:tr h="3850939">
                <a:tc>
                  <a:txBody>
                    <a:bodyPr/>
                    <a:lstStyle/>
                    <a:p>
                      <a:r>
                        <a:rPr lang="uk-UA" sz="1600" dirty="0">
                          <a:solidFill>
                            <a:schemeClr val="tx1"/>
                          </a:solidFill>
                          <a:latin typeface="Times New Roman" panose="02020603050405020304" pitchFamily="18" charset="0"/>
                          <a:cs typeface="Times New Roman" panose="02020603050405020304" pitchFamily="18" charset="0"/>
                        </a:rPr>
                        <a:t>Відсутній пункт.</a:t>
                      </a:r>
                    </a:p>
                  </a:txBody>
                  <a:tcPr/>
                </a:tc>
                <a:tc>
                  <a:txBody>
                    <a:bodyPr/>
                    <a:lstStyle/>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5. Органи (підрозділи), які проводять перевірку відомостей, зазначених у </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пункті 3</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цього Порядку, </a:t>
                      </a:r>
                      <a:r>
                        <a:rPr lang="ru-UA"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повертають без розгляду запит </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про перевірку відомостей щодо претендента на посаду у таких випадках:</a:t>
                      </a:r>
                    </a:p>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1) посада, на яку претендує особа, </a:t>
                      </a:r>
                      <a:r>
                        <a:rPr lang="ru-UA"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не належить до посад</a:t>
                      </a:r>
                      <a:r>
                        <a:rPr lang="ru-UA" sz="1600" b="0"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які передбачають зайняття відповідального або особливо відповідального становища, та посад з підвищеним корупційним ризиком;</a:t>
                      </a:r>
                    </a:p>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2) запит </a:t>
                      </a:r>
                      <a:r>
                        <a:rPr lang="ru-UA"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надіслано після закінчення строку</a:t>
                      </a:r>
                      <a:r>
                        <a:rPr lang="ru-UA" sz="1600" b="0"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визначеного абзацом</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першим</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частини першої статті 57 Закону України “Про запобігання корупції”</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(25 календарних днів)</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p>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3) до запиту не додано документи, зазначені у </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підпунктах</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1-8</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пункту 2 цього Порядку, або такі документи містять виправлення;</a:t>
                      </a:r>
                    </a:p>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4) запит </a:t>
                      </a:r>
                      <a:r>
                        <a:rPr lang="ru-UA"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не підписано уповноваженою на те особою</a:t>
                      </a:r>
                      <a:r>
                        <a:rPr lang="ru-UA" sz="1600" b="0"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визначеною відповідно до абзаців другого – четвертого пункту 4 цього Порядку.</a:t>
                      </a:r>
                      <a:endPar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endParaRPr>
                    </a:p>
                  </a:txBody>
                  <a:tcPr/>
                </a:tc>
                <a:extLst>
                  <a:ext uri="{0D108BD9-81ED-4DB2-BD59-A6C34878D82A}">
                    <a16:rowId xmlns:a16="http://schemas.microsoft.com/office/drawing/2014/main" val="3416583109"/>
                  </a:ext>
                </a:extLst>
              </a:tr>
            </a:tbl>
          </a:graphicData>
        </a:graphic>
      </p:graphicFrame>
    </p:spTree>
    <p:extLst>
      <p:ext uri="{BB962C8B-B14F-4D97-AF65-F5344CB8AC3E}">
        <p14:creationId xmlns:p14="http://schemas.microsoft.com/office/powerpoint/2010/main" val="363081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16406" y="0"/>
            <a:ext cx="8711187" cy="1083958"/>
          </a:xfrm>
        </p:spPr>
        <p:txBody>
          <a:bodyPr/>
          <a:lstStyle/>
          <a:p>
            <a:pPr indent="457200" algn="ctr">
              <a:lnSpc>
                <a:spcPct val="115000"/>
              </a:lnSpc>
              <a:spcAft>
                <a:spcPts val="800"/>
              </a:spcAft>
            </a:pPr>
            <a:r>
              <a:rPr lang="x-none" sz="2100" b="1" dirty="0">
                <a:solidFill>
                  <a:srgbClr val="000000"/>
                </a:solidFill>
                <a:effectLst/>
                <a:latin typeface="Times New Roman" panose="02020603050405020304" pitchFamily="18" charset="0"/>
                <a:ea typeface="Calibri" panose="020F0502020204030204" pitchFamily="34" charset="0"/>
              </a:rPr>
              <a:t>Поряд</a:t>
            </a:r>
            <a:r>
              <a:rPr lang="uk-UA" sz="2100" b="1" dirty="0">
                <a:solidFill>
                  <a:srgbClr val="000000"/>
                </a:solidFill>
                <a:effectLst/>
                <a:latin typeface="Times New Roman" panose="02020603050405020304" pitchFamily="18" charset="0"/>
                <a:ea typeface="Calibri" panose="020F0502020204030204" pitchFamily="34" charset="0"/>
              </a:rPr>
              <a:t>ок</a:t>
            </a:r>
            <a:r>
              <a:rPr lang="x-none" sz="2100" b="1" dirty="0">
                <a:solidFill>
                  <a:srgbClr val="000000"/>
                </a:solidFill>
                <a:effectLst/>
                <a:latin typeface="Times New Roman" panose="02020603050405020304" pitchFamily="18" charset="0"/>
                <a:ea typeface="Calibri" panose="020F0502020204030204" pitchFamily="34" charset="0"/>
              </a:rPr>
              <a:t> </a:t>
            </a:r>
            <a:r>
              <a:rPr lang="uk-UA" sz="2100" b="1" dirty="0">
                <a:solidFill>
                  <a:srgbClr val="000000"/>
                </a:solidFill>
                <a:effectLst/>
                <a:latin typeface="Times New Roman" panose="02020603050405020304" pitchFamily="18" charset="0"/>
                <a:ea typeface="Calibri" panose="020F0502020204030204" pitchFamily="34" charset="0"/>
              </a:rPr>
              <a:t>№ 171</a:t>
            </a:r>
            <a:endParaRPr lang="ru-UA" sz="2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6486B52F-EC9F-F766-2866-4550C0A71ABE}"/>
              </a:ext>
            </a:extLst>
          </p:cNvPr>
          <p:cNvGraphicFramePr>
            <a:graphicFrameLocks noGrp="1"/>
          </p:cNvGraphicFramePr>
          <p:nvPr>
            <p:extLst>
              <p:ext uri="{D42A27DB-BD31-4B8C-83A1-F6EECF244321}">
                <p14:modId xmlns:p14="http://schemas.microsoft.com/office/powerpoint/2010/main" val="1480249060"/>
              </p:ext>
            </p:extLst>
          </p:nvPr>
        </p:nvGraphicFramePr>
        <p:xfrm>
          <a:off x="817509" y="496563"/>
          <a:ext cx="7944984" cy="4487220"/>
        </p:xfrm>
        <a:graphic>
          <a:graphicData uri="http://schemas.openxmlformats.org/drawingml/2006/table">
            <a:tbl>
              <a:tblPr firstRow="1" bandRow="1">
                <a:tableStyleId>{5C22544A-7EE6-4342-B048-85BDC9FD1C3A}</a:tableStyleId>
              </a:tblPr>
              <a:tblGrid>
                <a:gridCol w="1671354">
                  <a:extLst>
                    <a:ext uri="{9D8B030D-6E8A-4147-A177-3AD203B41FA5}">
                      <a16:colId xmlns:a16="http://schemas.microsoft.com/office/drawing/2014/main" val="1743275997"/>
                    </a:ext>
                  </a:extLst>
                </a:gridCol>
                <a:gridCol w="6273630">
                  <a:extLst>
                    <a:ext uri="{9D8B030D-6E8A-4147-A177-3AD203B41FA5}">
                      <a16:colId xmlns:a16="http://schemas.microsoft.com/office/drawing/2014/main" val="2504390668"/>
                    </a:ext>
                  </a:extLst>
                </a:gridCol>
              </a:tblGrid>
              <a:tr h="654386">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Попередня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Нова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0898275"/>
                  </a:ext>
                </a:extLst>
              </a:tr>
              <a:tr h="3832834">
                <a:tc>
                  <a:txBody>
                    <a:bodyPr/>
                    <a:lstStyle/>
                    <a:p>
                      <a:r>
                        <a:rPr lang="uk-UA" sz="1600" dirty="0">
                          <a:solidFill>
                            <a:schemeClr val="tx1"/>
                          </a:solidFill>
                          <a:latin typeface="Times New Roman" panose="02020603050405020304" pitchFamily="18" charset="0"/>
                          <a:cs typeface="Times New Roman" panose="02020603050405020304" pitchFamily="18" charset="0"/>
                        </a:rPr>
                        <a:t>Відсутній пункт.</a:t>
                      </a:r>
                    </a:p>
                  </a:txBody>
                  <a:tcPr/>
                </a:tc>
                <a:tc>
                  <a:txBody>
                    <a:bodyPr/>
                    <a:lstStyle/>
                    <a:p>
                      <a:pPr algn="just"/>
                      <a:r>
                        <a:rPr lang="x-none"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У разі повернення запиту </a:t>
                      </a:r>
                      <a:r>
                        <a:rPr lang="x-none"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про перевірку відомостей щодо претендента на посаду без розгляду у випадках, передбачених підпунктами 2-4, абзацом сьомим цього пункту, посадова особа (орган), яка (який) організовує проведення спеціальної перевірки, зобов’язана (зобов’язаний) </a:t>
                      </a:r>
                      <a:r>
                        <a:rPr lang="x-none" sz="160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у триденний строк вжити заходів</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x-none"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для виправлення всіх недоліків та повторно надіслати доопрацьований запит до органу (підрозділу), який проводить спеціальну перевірку</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p>
                    <a:p>
                      <a:pPr algn="just"/>
                      <a:endPar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endParaRPr>
                    </a:p>
                    <a:p>
                      <a:pPr algn="just"/>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Крім випадків, зазначених у </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підпунктах 1-4</a:t>
                      </a:r>
                      <a:r>
                        <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цього пункту, запит про перевірку відомостей щодо претендента на посаду повертається:</a:t>
                      </a:r>
                    </a:p>
                    <a:p>
                      <a:pPr algn="just"/>
                      <a:r>
                        <a:rPr lang="x-none"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Національним агентством - у разі, коли претендент на посаду не подав декларацію особи, уповноваженої на виконання функцій держави або місцевого самоврядування, за минулий рік у порядку, визначеному Закон</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ом </a:t>
                      </a:r>
                      <a:r>
                        <a:rPr lang="x-none"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України “Про запобігання корупції”</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a:t>
                      </a:r>
                      <a:endParaRPr lang="ru-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endParaRPr>
                    </a:p>
                  </a:txBody>
                  <a:tcPr/>
                </a:tc>
                <a:extLst>
                  <a:ext uri="{0D108BD9-81ED-4DB2-BD59-A6C34878D82A}">
                    <a16:rowId xmlns:a16="http://schemas.microsoft.com/office/drawing/2014/main" val="3416583109"/>
                  </a:ext>
                </a:extLst>
              </a:tr>
            </a:tbl>
          </a:graphicData>
        </a:graphic>
      </p:graphicFrame>
    </p:spTree>
    <p:extLst>
      <p:ext uri="{BB962C8B-B14F-4D97-AF65-F5344CB8AC3E}">
        <p14:creationId xmlns:p14="http://schemas.microsoft.com/office/powerpoint/2010/main" val="165574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CA4CEC-5E65-75C2-65F8-5A23E80DAF34}"/>
              </a:ext>
            </a:extLst>
          </p:cNvPr>
          <p:cNvSpPr>
            <a:spLocks noGrp="1"/>
          </p:cNvSpPr>
          <p:nvPr>
            <p:ph type="title"/>
          </p:nvPr>
        </p:nvSpPr>
        <p:spPr>
          <a:xfrm>
            <a:off x="216406" y="0"/>
            <a:ext cx="8711187" cy="1083958"/>
          </a:xfrm>
        </p:spPr>
        <p:txBody>
          <a:bodyPr/>
          <a:lstStyle/>
          <a:p>
            <a:pPr indent="457200" algn="ctr">
              <a:lnSpc>
                <a:spcPct val="115000"/>
              </a:lnSpc>
              <a:spcAft>
                <a:spcPts val="800"/>
              </a:spcAft>
            </a:pPr>
            <a:r>
              <a:rPr lang="x-none" sz="2100" b="1" dirty="0">
                <a:solidFill>
                  <a:srgbClr val="000000"/>
                </a:solidFill>
                <a:effectLst/>
                <a:latin typeface="Times New Roman" panose="02020603050405020304" pitchFamily="18" charset="0"/>
                <a:ea typeface="Calibri" panose="020F0502020204030204" pitchFamily="34" charset="0"/>
              </a:rPr>
              <a:t>Поряд</a:t>
            </a:r>
            <a:r>
              <a:rPr lang="uk-UA" sz="2100" b="1" dirty="0">
                <a:solidFill>
                  <a:srgbClr val="000000"/>
                </a:solidFill>
                <a:effectLst/>
                <a:latin typeface="Times New Roman" panose="02020603050405020304" pitchFamily="18" charset="0"/>
                <a:ea typeface="Calibri" panose="020F0502020204030204" pitchFamily="34" charset="0"/>
              </a:rPr>
              <a:t>ок</a:t>
            </a:r>
            <a:r>
              <a:rPr lang="x-none" sz="2100" b="1" dirty="0">
                <a:solidFill>
                  <a:srgbClr val="000000"/>
                </a:solidFill>
                <a:effectLst/>
                <a:latin typeface="Times New Roman" panose="02020603050405020304" pitchFamily="18" charset="0"/>
                <a:ea typeface="Calibri" panose="020F0502020204030204" pitchFamily="34" charset="0"/>
              </a:rPr>
              <a:t> </a:t>
            </a:r>
            <a:r>
              <a:rPr lang="uk-UA" sz="2100" b="1" dirty="0">
                <a:solidFill>
                  <a:srgbClr val="000000"/>
                </a:solidFill>
                <a:effectLst/>
                <a:latin typeface="Times New Roman" panose="02020603050405020304" pitchFamily="18" charset="0"/>
                <a:ea typeface="Calibri" panose="020F0502020204030204" pitchFamily="34" charset="0"/>
              </a:rPr>
              <a:t>№ 171</a:t>
            </a:r>
            <a:endParaRPr lang="ru-UA" sz="21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6486B52F-EC9F-F766-2866-4550C0A71ABE}"/>
              </a:ext>
            </a:extLst>
          </p:cNvPr>
          <p:cNvGraphicFramePr>
            <a:graphicFrameLocks noGrp="1"/>
          </p:cNvGraphicFramePr>
          <p:nvPr>
            <p:extLst>
              <p:ext uri="{D42A27DB-BD31-4B8C-83A1-F6EECF244321}">
                <p14:modId xmlns:p14="http://schemas.microsoft.com/office/powerpoint/2010/main" val="1049863461"/>
              </p:ext>
            </p:extLst>
          </p:nvPr>
        </p:nvGraphicFramePr>
        <p:xfrm>
          <a:off x="302782" y="505340"/>
          <a:ext cx="8574770" cy="4483622"/>
        </p:xfrm>
        <a:graphic>
          <a:graphicData uri="http://schemas.openxmlformats.org/drawingml/2006/table">
            <a:tbl>
              <a:tblPr firstRow="1" bandRow="1">
                <a:tableStyleId>{5C22544A-7EE6-4342-B048-85BDC9FD1C3A}</a:tableStyleId>
              </a:tblPr>
              <a:tblGrid>
                <a:gridCol w="2634198">
                  <a:extLst>
                    <a:ext uri="{9D8B030D-6E8A-4147-A177-3AD203B41FA5}">
                      <a16:colId xmlns:a16="http://schemas.microsoft.com/office/drawing/2014/main" val="1743275997"/>
                    </a:ext>
                  </a:extLst>
                </a:gridCol>
                <a:gridCol w="5940572">
                  <a:extLst>
                    <a:ext uri="{9D8B030D-6E8A-4147-A177-3AD203B41FA5}">
                      <a16:colId xmlns:a16="http://schemas.microsoft.com/office/drawing/2014/main" val="2504390668"/>
                    </a:ext>
                  </a:extLst>
                </a:gridCol>
              </a:tblGrid>
              <a:tr h="376442">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Попередня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uk-UA" sz="1800" dirty="0">
                          <a:solidFill>
                            <a:schemeClr val="tx1"/>
                          </a:solidFill>
                          <a:latin typeface="Times New Roman" panose="02020603050405020304" pitchFamily="18" charset="0"/>
                          <a:cs typeface="Times New Roman" panose="02020603050405020304" pitchFamily="18" charset="0"/>
                        </a:rPr>
                        <a:t>Нова редакція</a:t>
                      </a:r>
                      <a:endParaRPr lang="ru-UA"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0898275"/>
                  </a:ext>
                </a:extLst>
              </a:tr>
              <a:tr h="4011166">
                <a:tc>
                  <a:txBody>
                    <a:bodyPr/>
                    <a:lstStyle/>
                    <a:p>
                      <a:pPr algn="just"/>
                      <a:r>
                        <a:rPr lang="uk-UA" sz="1550" dirty="0">
                          <a:solidFill>
                            <a:schemeClr val="tx1"/>
                          </a:solidFill>
                          <a:latin typeface="Times New Roman" panose="02020603050405020304" pitchFamily="18" charset="0"/>
                          <a:cs typeface="Times New Roman" panose="02020603050405020304" pitchFamily="18" charset="0"/>
                        </a:rPr>
                        <a:t>12. </a:t>
                      </a:r>
                      <a:r>
                        <a:rPr lang="ru-RU"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У разі встановлення за результатами спеціальної перевірки та розгляду зазначеного пояснення претендента на посаду факту подання ним підроблених документів або неправдивих відомостей посадова особа (орган), яка (який) здійснює призначення (обрання) на таку посаду, повідомляє протягом трьох робочих днів про виявлений факт правоохоронним органам та відмовляє претендентові на посаду у призначенні (обранні) на посаду.</a:t>
                      </a:r>
                      <a:endParaRPr lang="uk-UA" sz="155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just"/>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10. Відомості щодо претендента на посаду є </a:t>
                      </a:r>
                      <a:r>
                        <a:rPr lang="ru-UA"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такими, що не відповідають встановленим законодавством вимогам </a:t>
                      </a:r>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для зайняття посади, у разі встановлення за результатами спеціальної перевірки фактів:</a:t>
                      </a:r>
                    </a:p>
                    <a:p>
                      <a:pPr algn="just"/>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1</a:t>
                      </a:r>
                      <a:r>
                        <a:rPr lang="ru-UA" sz="1550" b="0"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ru-UA"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подання підроблених </a:t>
                      </a:r>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документів або </a:t>
                      </a:r>
                      <a:r>
                        <a:rPr lang="ru-UA"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неправдивих</a:t>
                      </a:r>
                      <a:r>
                        <a:rPr lang="ru-UA" sz="1550" b="1" i="0" u="sng"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відомостей;</a:t>
                      </a:r>
                    </a:p>
                    <a:p>
                      <a:pPr algn="just"/>
                      <a:r>
                        <a:rPr lang="x-none"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2) відображення </a:t>
                      </a:r>
                      <a:r>
                        <a:rPr lang="x-none"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у декларації </a:t>
                      </a:r>
                      <a:r>
                        <a:rPr lang="x-none"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особи, </a:t>
                      </a:r>
                      <a:r>
                        <a:rPr lang="x-none"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недостовірних відомостей</a:t>
                      </a:r>
                      <a:r>
                        <a:rPr lang="uk-UA" sz="1550" b="0"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a:t>
                      </a:r>
                      <a:r>
                        <a:rPr lang="x-none"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якщо такі відомості стосуються майна</a:t>
                      </a:r>
                      <a:r>
                        <a:rPr lang="uk-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 (100 прожиткових мінімумів)</a:t>
                      </a:r>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t>
                      </a:r>
                    </a:p>
                    <a:p>
                      <a:pPr algn="just"/>
                      <a:r>
                        <a:rPr lang="ru-UA" sz="155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3) належності претендента на посаду до переліку осіб, щодо яких </a:t>
                      </a:r>
                      <a:r>
                        <a:rPr lang="ru-UA" sz="1550" b="1"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застосовуються заборони</a:t>
                      </a:r>
                      <a:r>
                        <a:rPr lang="ru-UA" sz="1550" b="0" i="1"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a:t>
                      </a:r>
                      <a:r>
                        <a:rPr lang="ru-UA" sz="155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передбачені Закон</a:t>
                      </a:r>
                      <a:r>
                        <a:rPr lang="uk-UA" sz="155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ом</a:t>
                      </a:r>
                      <a:r>
                        <a:rPr lang="ru-UA" sz="155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України “Про очищення влади”;</a:t>
                      </a:r>
                    </a:p>
                    <a:p>
                      <a:pPr algn="just"/>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4) </a:t>
                      </a:r>
                      <a:r>
                        <a:rPr lang="ru-UA"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неперебування на військовому обліку </a:t>
                      </a:r>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за місцем проживання (місцем реєстрації та фактичного проживання) претендента на посаду</a:t>
                      </a:r>
                      <a:r>
                        <a:rPr lang="uk-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a:t>
                      </a:r>
                      <a:endPar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endParaRPr>
                    </a:p>
                    <a:p>
                      <a:pPr algn="just"/>
                      <a:r>
                        <a:rPr lang="ru-UA" sz="155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5) наявності у претендента на посаду </a:t>
                      </a:r>
                      <a:r>
                        <a:rPr lang="ru-UA" sz="1550" b="1" i="1"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rPr>
                        <a:t>громадянства іноземної держави.</a:t>
                      </a:r>
                    </a:p>
                    <a:p>
                      <a:endParaRPr lang="ru-UA" sz="155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6583109"/>
                  </a:ext>
                </a:extLst>
              </a:tr>
            </a:tbl>
          </a:graphicData>
        </a:graphic>
      </p:graphicFrame>
    </p:spTree>
    <p:extLst>
      <p:ext uri="{BB962C8B-B14F-4D97-AF65-F5344CB8AC3E}">
        <p14:creationId xmlns:p14="http://schemas.microsoft.com/office/powerpoint/2010/main" val="354222737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974</TotalTime>
  <Words>606</Words>
  <Application>Microsoft Office PowerPoint</Application>
  <PresentationFormat>Экран (16:9)</PresentationFormat>
  <Paragraphs>57</Paragraphs>
  <Slides>10</Slides>
  <Notes>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Century Gothic</vt:lpstr>
      <vt:lpstr>Times New Roman</vt:lpstr>
      <vt:lpstr>Simple Light</vt:lpstr>
      <vt:lpstr>Презентация PowerPoint</vt:lpstr>
      <vt:lpstr>Презентация PowerPoint</vt:lpstr>
      <vt:lpstr>Особи, призначені на посади у період дії воєнного стану, для проведення спеціальної перевірки мають подати усі необхідні документи не пізніше 31 січня 2024 року.   Щодо осіб, яких було призначено у період дії воєнного стану та звільнено до набрання чинності Законом, спеціальна перевірка не проводиться.  Спецперевірки осіб, призначених у період дії воєнного стану, здійснюються, починаючи з 12 жовтня 2023 року, в залежності від наявності декларації особи в Реєстрі та відповідних документів.   Граничним строком проведення спецперевірки є  1 березня 2024 року. </vt:lpstr>
      <vt:lpstr>   Особи, які вчасно не подадуть декларацію та інші документи для проведення спеціальної перевірки або не пройдуть цю перевірку, підлягають звільненню з посади протягом трьох робочих днів з дня виникнення таких обставин. </vt:lpstr>
      <vt:lpstr>Порядок № 171</vt:lpstr>
      <vt:lpstr>Порядок № 171</vt:lpstr>
      <vt:lpstr>Порядок № 171</vt:lpstr>
      <vt:lpstr>Порядок № 171</vt:lpstr>
      <vt:lpstr>Порядок № 171</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СТАНДАРТНЕ ЛИСТУВАННЯ</dc:title>
  <dc:creator>Ольга Володимирівна Музиченко</dc:creator>
  <cp:lastModifiedBy>Сергій Михайлович Іголкін</cp:lastModifiedBy>
  <cp:revision>72</cp:revision>
  <cp:lastPrinted>2023-04-19T10:41:17Z</cp:lastPrinted>
  <dcterms:modified xsi:type="dcterms:W3CDTF">2023-12-13T09:54:29Z</dcterms:modified>
</cp:coreProperties>
</file>