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" initials="g" lastIdx="1" clrIdx="0">
    <p:extLst>
      <p:ext uri="{19B8F6BF-5375-455C-9EA6-DF929625EA0E}">
        <p15:presenceInfo xmlns:p15="http://schemas.microsoft.com/office/powerpoint/2012/main" userId="gu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10"/>
  </p:normalViewPr>
  <p:slideViewPr>
    <p:cSldViewPr snapToGrid="0" snapToObjects="1">
      <p:cViewPr varScale="1">
        <p:scale>
          <a:sx n="114" d="100"/>
          <a:sy n="114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1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B64EB2-C414-4595-8170-35DAFE821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3" name="Image 1" descr="/mnt/data/nads_logo_cropp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" y="290694"/>
            <a:ext cx="2463927" cy="9400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8912" y="2157984"/>
            <a:ext cx="338328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Експертне обговорення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384048" y="1976566"/>
            <a:ext cx="6766560" cy="12344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2000"/>
              </a:lnSpc>
              <a:buNone/>
            </a:pPr>
            <a:r>
              <a:rPr lang="en-US" sz="32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Оновлення Каталогу</a:t>
            </a:r>
            <a:endParaRPr lang="en-US" sz="3200" dirty="0"/>
          </a:p>
          <a:p>
            <a:pPr marL="0" indent="0" algn="l">
              <a:lnSpc>
                <a:spcPct val="92000"/>
              </a:lnSpc>
              <a:buNone/>
            </a:pPr>
            <a:r>
              <a:rPr lang="en-US" sz="32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типових посад </a:t>
            </a:r>
            <a:r>
              <a:rPr lang="en-US" sz="32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державної</a:t>
            </a:r>
            <a:r>
              <a:rPr lang="en-US" sz="32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32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служби</a:t>
            </a:r>
            <a:r>
              <a:rPr lang="uk-UA" sz="32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 напрацьовані зміни та міжнародний досвід</a:t>
            </a:r>
            <a:endParaRPr lang="en-US" sz="3200" dirty="0"/>
          </a:p>
        </p:txBody>
      </p:sp>
      <p:sp>
        <p:nvSpPr>
          <p:cNvPr id="7" name="Shape 3"/>
          <p:cNvSpPr/>
          <p:nvPr/>
        </p:nvSpPr>
        <p:spPr>
          <a:xfrm>
            <a:off x="372237" y="3868813"/>
            <a:ext cx="5394960" cy="27432"/>
          </a:xfrm>
          <a:prstGeom prst="rect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8" name="Shape 4"/>
          <p:cNvSpPr/>
          <p:nvPr/>
        </p:nvSpPr>
        <p:spPr>
          <a:xfrm>
            <a:off x="5767197" y="3868813"/>
            <a:ext cx="731520" cy="27432"/>
          </a:xfrm>
          <a:prstGeom prst="rect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372237" y="4710391"/>
            <a:ext cx="6035040" cy="36576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dirty="0" err="1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</a:t>
            </a:r>
            <a:r>
              <a:rPr lang="uk-UA" sz="24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</a:t>
            </a:r>
            <a:r>
              <a:rPr lang="en-US" sz="24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НАДС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372237" y="4244193"/>
            <a:ext cx="402336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Наталія Алюшина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438912" y="6256410"/>
            <a:ext cx="43891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травня 2026 </a:t>
            </a:r>
            <a:r>
              <a:rPr lang="en-US" sz="17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</a:t>
            </a:r>
            <a:r>
              <a:rPr lang="uk-UA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</a:t>
            </a:r>
            <a:endParaRPr lang="en-US" sz="17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281160" y="0"/>
            <a:ext cx="1005840" cy="6858000"/>
          </a:xfrm>
          <a:prstGeom prst="parallelogram">
            <a:avLst/>
          </a:prstGeom>
          <a:solidFill>
            <a:srgbClr val="F7FAF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04120" y="0"/>
            <a:ext cx="822960" cy="6858000"/>
          </a:xfrm>
          <a:prstGeom prst="parallelogram">
            <a:avLst/>
          </a:prstGeom>
          <a:solidFill>
            <a:srgbClr val="EEF5F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2024360" y="274320"/>
            <a:ext cx="50292" cy="1828800"/>
          </a:xfrm>
          <a:prstGeom prst="rect">
            <a:avLst/>
          </a:prstGeom>
          <a:solidFill>
            <a:srgbClr val="FFC40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02336" y="320040"/>
            <a:ext cx="1874520" cy="50292"/>
          </a:xfrm>
          <a:prstGeom prst="rect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76856" y="320040"/>
            <a:ext cx="3108960" cy="50292"/>
          </a:xfrm>
          <a:prstGeom prst="rect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02336" y="566928"/>
            <a:ext cx="10515600" cy="438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uk-UA" sz="3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Розвиток реформи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429768" y="1051560"/>
            <a:ext cx="10424160" cy="29260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Що вже закладено та що </a:t>
            </a:r>
            <a:r>
              <a:rPr lang="en-US" sz="1500" dirty="0" err="1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очікує</a:t>
            </a:r>
            <a:r>
              <a:rPr lang="en-US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uk-UA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реформу системи оплати праці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485775" y="1815084"/>
            <a:ext cx="5349240" cy="4343400"/>
          </a:xfrm>
          <a:prstGeom prst="roundRect">
            <a:avLst>
              <a:gd name="adj" fmla="val 2526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6319647" y="1815084"/>
            <a:ext cx="5349240" cy="4343400"/>
          </a:xfrm>
          <a:prstGeom prst="roundRect">
            <a:avLst>
              <a:gd name="adj" fmla="val 2526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86943" y="1586484"/>
            <a:ext cx="2377440" cy="438912"/>
          </a:xfrm>
          <a:prstGeom prst="roundRect">
            <a:avLst>
              <a:gd name="adj" fmla="val 18750"/>
            </a:avLst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14375" y="1677924"/>
            <a:ext cx="2322576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Початковий етап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6520815" y="1586484"/>
            <a:ext cx="2331720" cy="438912"/>
          </a:xfrm>
          <a:prstGeom prst="roundRect">
            <a:avLst>
              <a:gd name="adj" fmla="val 18750"/>
            </a:avLst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548247" y="1677924"/>
            <a:ext cx="2276856" cy="2560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Просунутий етап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851535" y="2318004"/>
            <a:ext cx="237744" cy="237744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1535" y="2354580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1208151" y="2308860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Прийняття законодавчої рамки реформи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51535" y="3076956"/>
            <a:ext cx="237744" cy="237744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51535" y="3113532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208151" y="3090672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Забезпечення підзаконного регулювання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51535" y="3835908"/>
            <a:ext cx="237744" cy="237744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51535" y="3872484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1226439" y="3762756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Запровадження </a:t>
            </a:r>
            <a:r>
              <a:rPr lang="en-US" sz="16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класифікації</a:t>
            </a: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uk-UA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 </a:t>
            </a:r>
            <a:r>
              <a:rPr lang="en-US" sz="16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</a:t>
            </a: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функціональним спрямуванням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51535" y="4594860"/>
            <a:ext cx="237744" cy="237744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51535" y="4631436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1208151" y="4530852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Запровадження оплати праці на основі класифікації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685407" y="2162556"/>
            <a:ext cx="237744" cy="237744"/>
          </a:xfrm>
          <a:prstGeom prst="ellipse">
            <a:avLst/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685407" y="2199132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7042023" y="2098548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Удосконалення методології класифікації посад: </a:t>
            </a:r>
            <a:r>
              <a:rPr lang="en-US" sz="16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колегіальність</a:t>
            </a: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рішень</a:t>
            </a:r>
            <a:r>
              <a:rPr lang="uk-UA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685407" y="2921508"/>
            <a:ext cx="237744" cy="237744"/>
          </a:xfrm>
          <a:prstGeom prst="ellipse">
            <a:avLst/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685407" y="2958084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7042023" y="2935605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Оновлення підзаконних актів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685407" y="3680460"/>
            <a:ext cx="237744" cy="237744"/>
          </a:xfrm>
          <a:prstGeom prst="ellipse">
            <a:avLst/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6685407" y="3717036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35" name="Text 33"/>
          <p:cNvSpPr/>
          <p:nvPr/>
        </p:nvSpPr>
        <p:spPr>
          <a:xfrm>
            <a:off x="7042023" y="3616452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Запровадження функціональних напрямів діяльності (підсімей)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685407" y="4439412"/>
            <a:ext cx="237744" cy="237744"/>
          </a:xfrm>
          <a:prstGeom prst="ellipse">
            <a:avLst/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6685407" y="4475988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7042023" y="4375404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Факторно-бальна оцінка при визначенні рівня посади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685407" y="5198364"/>
            <a:ext cx="237744" cy="237744"/>
          </a:xfrm>
          <a:prstGeom prst="ellipse">
            <a:avLst/>
          </a:prstGeom>
          <a:solidFill>
            <a:srgbClr val="083B7B"/>
          </a:solidFill>
          <a:ln w="12700">
            <a:solidFill>
              <a:srgbClr val="083B7B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685407" y="5234940"/>
            <a:ext cx="237744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1" name="Text 39"/>
          <p:cNvSpPr/>
          <p:nvPr/>
        </p:nvSpPr>
        <p:spPr>
          <a:xfrm>
            <a:off x="7042023" y="5134356"/>
            <a:ext cx="4343400" cy="5029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Зіставлення оплати праці на державній службі з приватним сектором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5908167" y="3579876"/>
            <a:ext cx="329184" cy="420624"/>
          </a:xfrm>
          <a:prstGeom prst="chevron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C7EB0EA-2EB8-6905-78E1-8A326B13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7936" y="2103040"/>
            <a:ext cx="628738" cy="571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281160" y="0"/>
            <a:ext cx="1005840" cy="6858000"/>
          </a:xfrm>
          <a:prstGeom prst="parallelogram">
            <a:avLst/>
          </a:prstGeom>
          <a:solidFill>
            <a:srgbClr val="F7FAF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04120" y="0"/>
            <a:ext cx="822960" cy="6858000"/>
          </a:xfrm>
          <a:prstGeom prst="parallelogram">
            <a:avLst/>
          </a:prstGeom>
          <a:solidFill>
            <a:srgbClr val="EEF5F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2024360" y="274320"/>
            <a:ext cx="50292" cy="1828800"/>
          </a:xfrm>
          <a:prstGeom prst="rect">
            <a:avLst/>
          </a:prstGeom>
          <a:solidFill>
            <a:srgbClr val="FFC40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02336" y="320040"/>
            <a:ext cx="1874520" cy="50292"/>
          </a:xfrm>
          <a:prstGeom prst="rect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76856" y="320040"/>
            <a:ext cx="3108960" cy="50292"/>
          </a:xfrm>
          <a:prstGeom prst="rect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02336" y="566928"/>
            <a:ext cx="10515600" cy="438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0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Дороговкази</a:t>
            </a:r>
            <a:r>
              <a:rPr lang="en-US" sz="3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uk-UA" sz="3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удосконалення класифікації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429768" y="1051560"/>
            <a:ext cx="10424160" cy="29260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Що визначає потребу в оновленні Каталогу</a:t>
            </a:r>
            <a:endParaRPr lang="en-US" sz="1500" dirty="0"/>
          </a:p>
        </p:txBody>
      </p:sp>
      <p:sp>
        <p:nvSpPr>
          <p:cNvPr id="9" name="Shape 7"/>
          <p:cNvSpPr/>
          <p:nvPr/>
        </p:nvSpPr>
        <p:spPr>
          <a:xfrm>
            <a:off x="530352" y="1691640"/>
            <a:ext cx="3398066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31519" y="1938528"/>
            <a:ext cx="555177" cy="530352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31519" y="2084832"/>
            <a:ext cx="555177" cy="182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1353312" y="1901952"/>
            <a:ext cx="2249424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застосування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41247" y="2578608"/>
            <a:ext cx="2775885" cy="8412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неоднорідність підходів та різна практика класифікації в державних органах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352544" y="1691640"/>
            <a:ext cx="3398066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  <p:txBody>
          <a:bodyPr/>
          <a:lstStyle/>
          <a:p>
            <a:endParaRPr lang="uk-UA" sz="2000" dirty="0"/>
          </a:p>
        </p:txBody>
      </p:sp>
      <p:sp>
        <p:nvSpPr>
          <p:cNvPr id="15" name="Shape 13"/>
          <p:cNvSpPr/>
          <p:nvPr/>
        </p:nvSpPr>
        <p:spPr>
          <a:xfrm>
            <a:off x="4553711" y="1938528"/>
            <a:ext cx="555177" cy="530352"/>
          </a:xfrm>
          <a:prstGeom prst="ellipse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553711" y="2084832"/>
            <a:ext cx="555177" cy="182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175504" y="1901952"/>
            <a:ext cx="2249424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Рекомендації</a:t>
            </a:r>
            <a:r>
              <a:rPr lang="en-US" sz="16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Рахункової</a:t>
            </a:r>
            <a:r>
              <a:rPr lang="en-US" sz="16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палати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663439" y="2578608"/>
            <a:ext cx="2775885" cy="8412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потреба у підвищенні прозорості та прогнозованості процедури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174736" y="1691640"/>
            <a:ext cx="3398066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8375903" y="1938528"/>
            <a:ext cx="555177" cy="530352"/>
          </a:xfrm>
          <a:prstGeom prst="ellipse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8375903" y="2084832"/>
            <a:ext cx="555177" cy="1828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997696" y="1901952"/>
            <a:ext cx="2249424" cy="3840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b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Дорожня карта РДУ</a:t>
            </a: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485631" y="2578608"/>
            <a:ext cx="2775885" cy="84124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євроінтеграційні зобов’язання та переговорні кластери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79120" y="4486273"/>
            <a:ext cx="9639300" cy="1320165"/>
          </a:xfrm>
          <a:prstGeom prst="roundRect">
            <a:avLst>
              <a:gd name="adj" fmla="val 9231"/>
            </a:avLst>
          </a:prstGeom>
          <a:solidFill>
            <a:srgbClr val="083B7B"/>
          </a:solidFill>
          <a:ln w="13970">
            <a:solidFill>
              <a:srgbClr val="083B7B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832104" y="4633911"/>
            <a:ext cx="9052560" cy="438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algn="just">
              <a:lnSpc>
                <a:spcPct val="95000"/>
              </a:lnSpc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січні набрала чинності Методика проведення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класифікації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</a:t>
            </a:r>
            <a:r>
              <a:rPr lang="uk-UA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державної служби, затверджена наказом НАДС від 30.12.2025 № 164-25, зареєстрованим в Мін’юсті 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</a:t>
            </a:r>
            <a:r>
              <a:rPr lang="ru-RU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січня</a:t>
            </a:r>
            <a:r>
              <a:rPr lang="ru-RU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2026 року за № 40/45434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uk-UA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(передбачено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повернення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до класифікаційних комітетів і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колегіальності</a:t>
            </a: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рішень</a:t>
            </a:r>
            <a:r>
              <a:rPr lang="uk-UA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281160" y="0"/>
            <a:ext cx="1005840" cy="6858000"/>
          </a:xfrm>
          <a:prstGeom prst="parallelogram">
            <a:avLst/>
          </a:prstGeom>
          <a:solidFill>
            <a:srgbClr val="F7FAFE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0104120" y="0"/>
            <a:ext cx="822960" cy="6858000"/>
          </a:xfrm>
          <a:prstGeom prst="parallelogram">
            <a:avLst/>
          </a:prstGeom>
          <a:solidFill>
            <a:srgbClr val="EEF5FC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2024360" y="274320"/>
            <a:ext cx="50292" cy="1828800"/>
          </a:xfrm>
          <a:prstGeom prst="rect">
            <a:avLst/>
          </a:prstGeom>
          <a:solidFill>
            <a:srgbClr val="FFC40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02336" y="320040"/>
            <a:ext cx="1874520" cy="50292"/>
          </a:xfrm>
          <a:prstGeom prst="rect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76856" y="320040"/>
            <a:ext cx="3108960" cy="50292"/>
          </a:xfrm>
          <a:prstGeom prst="rect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11480" y="704088"/>
            <a:ext cx="10515600" cy="438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Класифікація посад і оплата праці</a:t>
            </a:r>
            <a:endParaRPr lang="en-US" sz="3000" dirty="0"/>
          </a:p>
        </p:txBody>
      </p:sp>
      <p:sp>
        <p:nvSpPr>
          <p:cNvPr id="9" name="Shape 7"/>
          <p:cNvSpPr/>
          <p:nvPr/>
        </p:nvSpPr>
        <p:spPr>
          <a:xfrm>
            <a:off x="640080" y="1554480"/>
            <a:ext cx="4572000" cy="987552"/>
          </a:xfrm>
          <a:prstGeom prst="roundRect">
            <a:avLst>
              <a:gd name="adj" fmla="val 11111"/>
            </a:avLst>
          </a:prstGeom>
          <a:solidFill>
            <a:srgbClr val="EAF3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914400" y="1810512"/>
            <a:ext cx="3977640" cy="420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85000" lnSpcReduction="2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Зміни не спрямовані на зниження наявного рівня оплати праці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6400800" y="1554480"/>
            <a:ext cx="4892040" cy="987552"/>
          </a:xfrm>
          <a:prstGeom prst="roundRect">
            <a:avLst>
              <a:gd name="adj" fmla="val 11111"/>
            </a:avLst>
          </a:prstGeom>
          <a:solidFill>
            <a:srgbClr val="EAF3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675120" y="1783080"/>
            <a:ext cx="4343400" cy="4572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85000" lnSpcReduction="10000"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9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 — зробити систему зрозумілішою, збалансованою та професійною</a:t>
            </a:r>
            <a:endParaRPr lang="en-US" sz="1900" dirty="0"/>
          </a:p>
        </p:txBody>
      </p:sp>
      <p:sp>
        <p:nvSpPr>
          <p:cNvPr id="13" name="Shape 11"/>
          <p:cNvSpPr/>
          <p:nvPr/>
        </p:nvSpPr>
        <p:spPr>
          <a:xfrm>
            <a:off x="566928" y="3218688"/>
            <a:ext cx="2359152" cy="1353312"/>
          </a:xfrm>
          <a:prstGeom prst="roundRect">
            <a:avLst>
              <a:gd name="adj" fmla="val 8108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94944" y="3401568"/>
            <a:ext cx="21031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Каталог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731520" y="3840480"/>
            <a:ext cx="2029968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актуальний зміст роботи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2990088" y="3703320"/>
            <a:ext cx="292608" cy="256032"/>
          </a:xfrm>
          <a:prstGeom prst="chevron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3429000" y="3218688"/>
            <a:ext cx="2359152" cy="1353312"/>
          </a:xfrm>
          <a:prstGeom prst="roundRect">
            <a:avLst>
              <a:gd name="adj" fmla="val 8108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3557016" y="3401568"/>
            <a:ext cx="21031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Класифікація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3593592" y="3840480"/>
            <a:ext cx="2029968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сім’я, рівень, юрисдикція, тип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852160" y="3703320"/>
            <a:ext cx="292608" cy="256032"/>
          </a:xfrm>
          <a:prstGeom prst="chevron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6291072" y="3218688"/>
            <a:ext cx="2359152" cy="1353312"/>
          </a:xfrm>
          <a:prstGeom prst="roundRect">
            <a:avLst>
              <a:gd name="adj" fmla="val 8108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6419088" y="3401568"/>
            <a:ext cx="2103120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Зіставлення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6455664" y="3840480"/>
            <a:ext cx="2029968" cy="41148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6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державна служба і приватний сектор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714232" y="3703320"/>
            <a:ext cx="292608" cy="256032"/>
          </a:xfrm>
          <a:prstGeom prst="chevron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9153144" y="3218688"/>
            <a:ext cx="2359152" cy="1353312"/>
          </a:xfrm>
          <a:prstGeom prst="roundRect">
            <a:avLst>
              <a:gd name="adj" fmla="val 8108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9201912" y="3584448"/>
            <a:ext cx="2215896" cy="31089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4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Рішення Уряду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804672" y="5266944"/>
            <a:ext cx="10424160" cy="49377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17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цьому етапі важливо підготувати Каталог, який враховує зміни законодавства </a:t>
            </a:r>
            <a:r>
              <a:rPr lang="en-US" sz="17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</a:t>
            </a:r>
            <a:r>
              <a:rPr lang="en-US" sz="17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uk-UA" sz="1700" dirty="0">
              <a:solidFill>
                <a:srgbClr val="0B2545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ctr">
              <a:lnSpc>
                <a:spcPct val="95000"/>
              </a:lnSpc>
              <a:buNone/>
            </a:pPr>
            <a:r>
              <a:rPr lang="en-US" sz="17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мінімізує</a:t>
            </a:r>
            <a:r>
              <a:rPr lang="en-US" sz="17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ризики різних підходів </a:t>
            </a:r>
            <a:r>
              <a:rPr lang="en-US" sz="17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</a:t>
            </a:r>
            <a:r>
              <a:rPr lang="en-US" sz="17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700" dirty="0" err="1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класифікації</a:t>
            </a:r>
            <a:r>
              <a:rPr lang="uk-UA" sz="1700" dirty="0">
                <a:solidFill>
                  <a:srgbClr val="0B25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посад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5BAF6C-E8E3-8FB6-EA15-598A84C0E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5296" y="2460209"/>
            <a:ext cx="2595348" cy="28596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E8B064-8EF2-2F51-79A2-576C247D24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639" b="817"/>
          <a:stretch>
            <a:fillRect/>
          </a:stretch>
        </p:blipFill>
        <p:spPr bwMode="auto">
          <a:xfrm>
            <a:off x="5660136" y="2782607"/>
            <a:ext cx="3916813" cy="3508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99D4A4F-1A2F-4631-9BD8-14EE407F228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83935" y="3625736"/>
            <a:ext cx="5940425" cy="3004185"/>
          </a:xfrm>
          <a:prstGeom prst="rect">
            <a:avLst/>
          </a:prstGeom>
        </p:spPr>
      </p:pic>
      <p:sp>
        <p:nvSpPr>
          <p:cNvPr id="4" name="Shape 2"/>
          <p:cNvSpPr/>
          <p:nvPr/>
        </p:nvSpPr>
        <p:spPr>
          <a:xfrm>
            <a:off x="12024360" y="274320"/>
            <a:ext cx="50292" cy="1828800"/>
          </a:xfrm>
          <a:prstGeom prst="rect">
            <a:avLst/>
          </a:prstGeom>
          <a:solidFill>
            <a:srgbClr val="FFC400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02336" y="320040"/>
            <a:ext cx="1874520" cy="50292"/>
          </a:xfrm>
          <a:prstGeom prst="rect">
            <a:avLst/>
          </a:prstGeom>
          <a:solidFill>
            <a:srgbClr val="FFC400"/>
          </a:solidFill>
          <a:ln w="12700">
            <a:solidFill>
              <a:srgbClr val="FFC40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2276856" y="320040"/>
            <a:ext cx="3108960" cy="50292"/>
          </a:xfrm>
          <a:prstGeom prst="rect">
            <a:avLst/>
          </a:prstGeom>
          <a:solidFill>
            <a:srgbClr val="2B6DC7"/>
          </a:solidFill>
          <a:ln w="12700">
            <a:solidFill>
              <a:srgbClr val="2B6DC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02336" y="566928"/>
            <a:ext cx="10515600" cy="438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300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Міжвідомча робоча група</a:t>
            </a:r>
            <a:endParaRPr lang="en-US" sz="3000" dirty="0"/>
          </a:p>
        </p:txBody>
      </p:sp>
      <p:sp>
        <p:nvSpPr>
          <p:cNvPr id="8" name="Text 6"/>
          <p:cNvSpPr/>
          <p:nvPr/>
        </p:nvSpPr>
        <p:spPr>
          <a:xfrm>
            <a:off x="429768" y="1051560"/>
            <a:ext cx="10424160" cy="29260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uk-UA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</a:t>
            </a:r>
            <a:r>
              <a:rPr lang="en-US" sz="1500" dirty="0" err="1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аховий</a:t>
            </a:r>
            <a:r>
              <a:rPr lang="en-US" sz="1500" dirty="0">
                <a:solidFill>
                  <a:srgbClr val="5D687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майданчик для напрацювання збалансованих рішень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402336" y="1536192"/>
            <a:ext cx="3291840" cy="790102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658368" y="1737360"/>
            <a:ext cx="914400" cy="40233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en-US" sz="2700" b="1" dirty="0">
                <a:solidFill>
                  <a:srgbClr val="2B6D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</a:t>
            </a:r>
            <a:endParaRPr lang="en-US" sz="2700" dirty="0"/>
          </a:p>
        </p:txBody>
      </p:sp>
      <p:sp>
        <p:nvSpPr>
          <p:cNvPr id="15" name="Text 13"/>
          <p:cNvSpPr/>
          <p:nvPr/>
        </p:nvSpPr>
        <p:spPr>
          <a:xfrm>
            <a:off x="1636776" y="1628329"/>
            <a:ext cx="1617868" cy="620397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 lnSpcReduction="10000"/>
          </a:bodyPr>
          <a:lstStyle/>
          <a:p>
            <a:pPr marL="0" indent="0" algn="l">
              <a:lnSpc>
                <a:spcPct val="95000"/>
              </a:lnSpc>
              <a:buNone/>
            </a:pP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представників різних гілок влади</a:t>
            </a:r>
            <a:endParaRPr lang="en-US" sz="1620" dirty="0"/>
          </a:p>
        </p:txBody>
      </p:sp>
      <p:sp>
        <p:nvSpPr>
          <p:cNvPr id="24" name="Shape 11">
            <a:extLst>
              <a:ext uri="{FF2B5EF4-FFF2-40B4-BE49-F238E27FC236}">
                <a16:creationId xmlns:a16="http://schemas.microsoft.com/office/drawing/2014/main" id="{D7C1CB87-4436-4293-ABA2-B3FBDF08F175}"/>
              </a:ext>
            </a:extLst>
          </p:cNvPr>
          <p:cNvSpPr/>
          <p:nvPr/>
        </p:nvSpPr>
        <p:spPr>
          <a:xfrm>
            <a:off x="3867912" y="1531388"/>
            <a:ext cx="3291840" cy="790102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5" name="Shape 11">
            <a:extLst>
              <a:ext uri="{FF2B5EF4-FFF2-40B4-BE49-F238E27FC236}">
                <a16:creationId xmlns:a16="http://schemas.microsoft.com/office/drawing/2014/main" id="{17621E77-57A4-4D42-B542-B438213C9FD3}"/>
              </a:ext>
            </a:extLst>
          </p:cNvPr>
          <p:cNvSpPr/>
          <p:nvPr/>
        </p:nvSpPr>
        <p:spPr>
          <a:xfrm>
            <a:off x="7333488" y="1517596"/>
            <a:ext cx="3291840" cy="790102"/>
          </a:xfrm>
          <a:prstGeom prst="roundRect">
            <a:avLst>
              <a:gd name="adj" fmla="val 11111"/>
            </a:avLst>
          </a:prstGeom>
          <a:solidFill>
            <a:srgbClr val="FFFFFF"/>
          </a:solidFill>
          <a:ln w="13970">
            <a:solidFill>
              <a:srgbClr val="B7D3F3"/>
            </a:solidFill>
            <a:prstDash val="solid"/>
          </a:ln>
          <a:effectLst>
            <a:outerShdw blurRad="25400" dist="50800" dir="2700000" algn="bl" rotWithShape="0">
              <a:srgbClr val="8AA8CC">
                <a:alpha val="22000"/>
              </a:srgbClr>
            </a:outerShdw>
          </a:effectLst>
        </p:spPr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26BF9D9A-93A7-412A-B35E-EFEED08B29AF}"/>
              </a:ext>
            </a:extLst>
          </p:cNvPr>
          <p:cNvSpPr/>
          <p:nvPr/>
        </p:nvSpPr>
        <p:spPr>
          <a:xfrm>
            <a:off x="3848177" y="1737359"/>
            <a:ext cx="914400" cy="40233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uk-UA" sz="27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-120"/>
              </a:rPr>
              <a:t>3</a:t>
            </a:r>
            <a:endParaRPr lang="en-US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 12">
            <a:extLst>
              <a:ext uri="{FF2B5EF4-FFF2-40B4-BE49-F238E27FC236}">
                <a16:creationId xmlns:a16="http://schemas.microsoft.com/office/drawing/2014/main" id="{26E8C8C4-8562-457C-A48B-AEBB97F3B63F}"/>
              </a:ext>
            </a:extLst>
          </p:cNvPr>
          <p:cNvSpPr/>
          <p:nvPr/>
        </p:nvSpPr>
        <p:spPr>
          <a:xfrm>
            <a:off x="7287613" y="1705433"/>
            <a:ext cx="914400" cy="40233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 algn="ctr">
              <a:lnSpc>
                <a:spcPct val="95000"/>
              </a:lnSpc>
              <a:buNone/>
            </a:pPr>
            <a:r>
              <a:rPr lang="uk-UA" sz="2700" b="1" dirty="0">
                <a:solidFill>
                  <a:srgbClr val="2B6DC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6</a:t>
            </a:r>
            <a:endParaRPr lang="en-US" sz="2700" dirty="0"/>
          </a:p>
        </p:txBody>
      </p:sp>
      <p:sp>
        <p:nvSpPr>
          <p:cNvPr id="28" name="Text 13">
            <a:extLst>
              <a:ext uri="{FF2B5EF4-FFF2-40B4-BE49-F238E27FC236}">
                <a16:creationId xmlns:a16="http://schemas.microsoft.com/office/drawing/2014/main" id="{7B93525D-54E3-48C3-86C2-837D5AA4BDCF}"/>
              </a:ext>
            </a:extLst>
          </p:cNvPr>
          <p:cNvSpPr/>
          <p:nvPr/>
        </p:nvSpPr>
        <p:spPr>
          <a:xfrm>
            <a:off x="4762577" y="1687301"/>
            <a:ext cx="1617868" cy="620397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місяці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активної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</a:t>
            </a:r>
            <a:endParaRPr lang="en-US" sz="1620" dirty="0"/>
          </a:p>
        </p:txBody>
      </p:sp>
      <p:sp>
        <p:nvSpPr>
          <p:cNvPr id="29" name="Text 13">
            <a:extLst>
              <a:ext uri="{FF2B5EF4-FFF2-40B4-BE49-F238E27FC236}">
                <a16:creationId xmlns:a16="http://schemas.microsoft.com/office/drawing/2014/main" id="{99226444-C9D6-4CF1-BC08-CB4E759519E7}"/>
              </a:ext>
            </a:extLst>
          </p:cNvPr>
          <p:cNvSpPr/>
          <p:nvPr/>
        </p:nvSpPr>
        <p:spPr>
          <a:xfrm>
            <a:off x="8356841" y="1674049"/>
            <a:ext cx="1992720" cy="620397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засідань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тиждень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пікові</a:t>
            </a:r>
            <a:r>
              <a:rPr lang="en-US" sz="1620" b="1" dirty="0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620" b="1" dirty="0" err="1">
                <a:solidFill>
                  <a:srgbClr val="083B7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періоди</a:t>
            </a:r>
            <a:endParaRPr lang="en-US" sz="162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C109F1-94C0-49E7-A6DD-ACC3C4B65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36" y="2460209"/>
            <a:ext cx="6976931" cy="3960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85BEE8-6EB8-FB7B-051C-0E14D12B3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0017" y="3182224"/>
            <a:ext cx="457264" cy="3143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D0C7243-0523-F49D-ED6A-C71C6D6EC1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1528" y="2718872"/>
            <a:ext cx="423436" cy="2911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274</Words>
  <Application>Microsoft Office PowerPoint</Application>
  <PresentationFormat>Широкий екран</PresentationFormat>
  <Paragraphs>65</Paragraphs>
  <Slides>5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НАДС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Голови НАДС</dc:title>
  <dc:subject>Оновлення Каталогу типових посад державної служби</dc:subject>
  <dc:creator>OpenAI</dc:creator>
  <cp:lastModifiedBy>Наталія Крінська-Шарай</cp:lastModifiedBy>
  <cp:revision>16</cp:revision>
  <dcterms:created xsi:type="dcterms:W3CDTF">2026-05-21T16:12:10Z</dcterms:created>
  <dcterms:modified xsi:type="dcterms:W3CDTF">2026-05-21T17:07:08Z</dcterms:modified>
</cp:coreProperties>
</file>