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2" r:id="rId2"/>
    <p:sldId id="257" r:id="rId3"/>
    <p:sldId id="258" r:id="rId4"/>
    <p:sldId id="259" r:id="rId5"/>
    <p:sldId id="260" r:id="rId6"/>
    <p:sldId id="274" r:id="rId7"/>
    <p:sldId id="275" r:id="rId8"/>
    <p:sldId id="276" r:id="rId9"/>
    <p:sldId id="264" r:id="rId10"/>
    <p:sldId id="265" r:id="rId11"/>
    <p:sldId id="277" r:id="rId12"/>
    <p:sldId id="278" r:id="rId13"/>
    <p:sldId id="279" r:id="rId14"/>
    <p:sldId id="280" r:id="rId15"/>
    <p:sldId id="270" r:id="rId16"/>
    <p:sldId id="28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5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692F1-24B0-45C1-9B30-73A893E7066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B52BA-52CD-4D2B-961F-1FF1E01BE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54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52BA-52CD-4D2B-961F-1FF1E01BE5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4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56C4FC7-8D74-E11F-A31B-5712B8E7E6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3" name="Picture 2" descr="nads_logo_cropped.png">
            <a:extLst>
              <a:ext uri="{FF2B5EF4-FFF2-40B4-BE49-F238E27FC236}">
                <a16:creationId xmlns:a16="http://schemas.microsoft.com/office/drawing/2014/main" id="{064E2281-154F-BED2-EA7C-BFA1F16B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411481"/>
            <a:ext cx="2614839" cy="9928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D3110-D34C-6171-5CB7-ABFC1B19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701C9-FF89-141B-8D85-9E7CD4D64F02}"/>
              </a:ext>
            </a:extLst>
          </p:cNvPr>
          <p:cNvSpPr txBox="1"/>
          <p:nvPr/>
        </p:nvSpPr>
        <p:spPr>
          <a:xfrm>
            <a:off x="409582" y="1567935"/>
            <a:ext cx="6766560" cy="1318438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l">
              <a:lnSpc>
                <a:spcPct val="92000"/>
              </a:lnSpc>
            </a:pPr>
            <a:r>
              <a:rPr sz="2800" b="1" i="0" dirty="0" err="1">
                <a:solidFill>
                  <a:srgbClr val="0E3670"/>
                </a:solidFill>
                <a:latin typeface="Arial"/>
              </a:rPr>
              <a:t>Міжнародн</a:t>
            </a:r>
            <a:r>
              <a:rPr lang="uk-UA" sz="2800" b="1" dirty="0">
                <a:solidFill>
                  <a:srgbClr val="0E3670"/>
                </a:solidFill>
                <a:latin typeface="Arial"/>
              </a:rPr>
              <a:t>і практики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унормування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сімей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,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підсімей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та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рівнів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посад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державної</a:t>
            </a:r>
            <a:r>
              <a:rPr sz="28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800" b="1" i="0" dirty="0" err="1">
                <a:solidFill>
                  <a:srgbClr val="0E3670"/>
                </a:solidFill>
                <a:latin typeface="Arial"/>
              </a:rPr>
              <a:t>служби</a:t>
            </a:r>
            <a:endParaRPr sz="2800" b="1" i="0" dirty="0">
              <a:solidFill>
                <a:srgbClr val="0E3670"/>
              </a:solidFill>
              <a:latin typeface="Arial"/>
            </a:endParaRPr>
          </a:p>
        </p:txBody>
      </p:sp>
      <p:pic>
        <p:nvPicPr>
          <p:cNvPr id="6" name="Picture 2" descr="nads_logo_cropped.png">
            <a:extLst>
              <a:ext uri="{FF2B5EF4-FFF2-40B4-BE49-F238E27FC236}">
                <a16:creationId xmlns:a16="http://schemas.microsoft.com/office/drawing/2014/main" id="{F9CC8635-F24C-3C57-8C55-D06E6B5D9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38" y="184818"/>
            <a:ext cx="2614839" cy="992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B6452-156A-3F51-E8E1-1C57B3F0D71B}"/>
              </a:ext>
            </a:extLst>
          </p:cNvPr>
          <p:cNvSpPr txBox="1"/>
          <p:nvPr/>
        </p:nvSpPr>
        <p:spPr>
          <a:xfrm>
            <a:off x="530352" y="4261705"/>
            <a:ext cx="4114800" cy="498598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uk-UA" sz="2400" b="1" i="0" dirty="0" err="1">
                <a:solidFill>
                  <a:srgbClr val="0E3670"/>
                </a:solidFill>
                <a:latin typeface="Arial"/>
              </a:rPr>
              <a:t>Уріє</a:t>
            </a:r>
            <a:r>
              <a:rPr lang="uk-UA" sz="2400" b="1" i="0" dirty="0">
                <a:solidFill>
                  <a:srgbClr val="0E3670"/>
                </a:solidFill>
                <a:latin typeface="Arial"/>
              </a:rPr>
              <a:t> МУСТАФАЄВА</a:t>
            </a:r>
            <a:endParaRPr sz="24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7F658-AB09-4FDD-B004-AE48CD481924}"/>
              </a:ext>
            </a:extLst>
          </p:cNvPr>
          <p:cNvSpPr txBox="1"/>
          <p:nvPr/>
        </p:nvSpPr>
        <p:spPr>
          <a:xfrm>
            <a:off x="530352" y="4694403"/>
            <a:ext cx="5440680" cy="1114151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600" b="0" i="0" dirty="0" err="1">
                <a:solidFill>
                  <a:srgbClr val="556276"/>
                </a:solidFill>
                <a:latin typeface="Arial"/>
              </a:rPr>
              <a:t>Головний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спеціаліст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експертної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групи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з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питань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класифікації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функцій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і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посад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державної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служби</a:t>
            </a:r>
            <a:endParaRPr lang="uk-UA" sz="1600" b="0" i="0" dirty="0">
              <a:solidFill>
                <a:srgbClr val="556276"/>
              </a:solidFill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rgbClr val="556276"/>
                </a:solidFill>
                <a:latin typeface="Arial"/>
              </a:rPr>
              <a:t>Генерального департаменту з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питань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політики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оплати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праці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та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функціонального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розвитку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державної</a:t>
            </a:r>
            <a:r>
              <a:rPr lang="ru-RU" sz="1600" dirty="0">
                <a:solidFill>
                  <a:srgbClr val="556276"/>
                </a:solidFill>
                <a:latin typeface="Arial"/>
              </a:rPr>
              <a:t> </a:t>
            </a:r>
            <a:r>
              <a:rPr lang="ru-RU" sz="1600" dirty="0" err="1">
                <a:solidFill>
                  <a:srgbClr val="556276"/>
                </a:solidFill>
                <a:latin typeface="Arial"/>
              </a:rPr>
              <a:t>служби</a:t>
            </a:r>
            <a:endParaRPr sz="1600" b="0" i="0" dirty="0">
              <a:solidFill>
                <a:srgbClr val="556276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07630-8A5D-F99A-53CB-35A464654E56}"/>
              </a:ext>
            </a:extLst>
          </p:cNvPr>
          <p:cNvSpPr txBox="1"/>
          <p:nvPr/>
        </p:nvSpPr>
        <p:spPr>
          <a:xfrm>
            <a:off x="530352" y="6303252"/>
            <a:ext cx="2286000" cy="313932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uk-UA" sz="1200" b="1" i="0" dirty="0">
                <a:solidFill>
                  <a:srgbClr val="0E3670"/>
                </a:solidFill>
                <a:latin typeface="Arial"/>
              </a:rPr>
              <a:t>22 травня 2026 року</a:t>
            </a:r>
            <a:endParaRPr sz="1200" b="1" i="0" dirty="0">
              <a:solidFill>
                <a:srgbClr val="0E367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81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93192" y="530352"/>
            <a:ext cx="10058400" cy="50292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2700" b="1" i="0">
                <a:solidFill>
                  <a:srgbClr val="0E3670"/>
                </a:solidFill>
                <a:latin typeface="Arial"/>
              </a:rPr>
              <a:t>Австралія: рівні і приклад коду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624" y="1051560"/>
            <a:ext cx="8869680" cy="375487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>
              <a:lnSpc>
                <a:spcPct val="100000"/>
              </a:lnSpc>
            </a:pPr>
            <a:r>
              <a:rPr sz="1600" b="0" i="0" dirty="0" err="1">
                <a:solidFill>
                  <a:srgbClr val="556276"/>
                </a:solidFill>
                <a:latin typeface="Arial"/>
              </a:rPr>
              <a:t>Три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основні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блоки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рівнів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та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матричний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приклад</a:t>
            </a:r>
            <a:r>
              <a:rPr sz="16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1600" b="0" i="0" dirty="0" err="1">
                <a:solidFill>
                  <a:srgbClr val="556276"/>
                </a:solidFill>
                <a:latin typeface="Arial"/>
              </a:rPr>
              <a:t>класифікації</a:t>
            </a:r>
            <a:endParaRPr sz="1600" b="0" i="0" dirty="0">
              <a:solidFill>
                <a:srgbClr val="556276"/>
              </a:solidFill>
              <a:latin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4360" y="1417320"/>
            <a:ext cx="5303520" cy="43434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594360" y="1444752"/>
            <a:ext cx="73152" cy="428853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740664" y="1451932"/>
            <a:ext cx="5084064" cy="406265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1" i="0" dirty="0" err="1">
                <a:solidFill>
                  <a:srgbClr val="0E3670"/>
                </a:solidFill>
                <a:latin typeface="Arial"/>
              </a:rPr>
              <a:t>Ієрархія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рівнів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—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три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основні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блоки</a:t>
            </a:r>
            <a:endParaRPr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664" y="1856232"/>
            <a:ext cx="5084064" cy="2642775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Початкові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адміністративні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рівні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APS 1 – APS 3</a:t>
            </a: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Професійні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рівні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APS 4 – APS 6</a:t>
            </a: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Керівні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рівні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EL1 – EL2 – SES</a:t>
            </a: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Визначають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складність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відповідальність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межі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повноважень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рівень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оплати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праці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09360" y="1417320"/>
            <a:ext cx="5303520" cy="43434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6309360" y="1444752"/>
            <a:ext cx="73152" cy="428853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6455663" y="1451931"/>
            <a:ext cx="5323381" cy="406265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1" i="0" dirty="0" err="1">
                <a:solidFill>
                  <a:srgbClr val="0E3670"/>
                </a:solidFill>
                <a:latin typeface="Arial"/>
              </a:rPr>
              <a:t>Приклад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формування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класифікаційного</a:t>
            </a:r>
            <a:r>
              <a:rPr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b="1" i="0" dirty="0" err="1">
                <a:solidFill>
                  <a:srgbClr val="0E3670"/>
                </a:solidFill>
                <a:latin typeface="Arial"/>
              </a:rPr>
              <a:t>коду</a:t>
            </a:r>
            <a:endParaRPr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5664" y="1856232"/>
            <a:ext cx="5084064" cy="2422202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Сім’я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 Policy (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Політика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)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Функція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 Strategic Policy Development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Роль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 Policy Analyst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Рівень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 APS 6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Підсумковий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код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Policy – Strategic Policy Development – Policy Analyst – APS 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834"/>
            <a:ext cx="4696691" cy="70220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29020" y="412485"/>
            <a:ext cx="639127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Республіка Естонія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uk-UA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Eesti</a:t>
            </a:r>
            <a:r>
              <a:rPr lang="uk-UA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Vabariik</a:t>
            </a:r>
            <a:r>
              <a:rPr lang="uk-UA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9020" y="1594289"/>
            <a:ext cx="6892686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Визначено 80 сімей посад.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Сім'ї посади диференціюються за рівнями складності.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Рівень (містить 2-7 рівнів) – визначає: складність роботи, ступінь самостійності, відповідальність, вимоги до кваліфікації.</a:t>
            </a:r>
            <a:endParaRPr lang="uk-UA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0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56961"/>
              </p:ext>
            </p:extLst>
          </p:nvPr>
        </p:nvGraphicFramePr>
        <p:xfrm>
          <a:off x="69272" y="55418"/>
          <a:ext cx="12027478" cy="680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3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3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2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kern="1200" noProof="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Рівні спеціалістів</a:t>
                      </a:r>
                    </a:p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Рівні управлінських посад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9857">
                <a:tc>
                  <a:txBody>
                    <a:bodyPr/>
                    <a:lstStyle/>
                    <a:p>
                      <a:pPr lvl="0" algn="just" fontAlgn="base"/>
                      <a:r>
                        <a:rPr lang="uk-UA" sz="22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Початковий</a:t>
                      </a:r>
                      <a:r>
                        <a:rPr lang="uk-UA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− виконання стандартних завдань під наглядом;</a:t>
                      </a:r>
                      <a:endParaRPr lang="ru-RU" sz="2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 fontAlgn="base"/>
                      <a:r>
                        <a:rPr lang="uk-UA" sz="22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Спеціаліст</a:t>
                      </a:r>
                      <a:r>
                        <a:rPr lang="uk-UA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− самостійне виконання професійних функцій;</a:t>
                      </a:r>
                      <a:endParaRPr lang="ru-RU" sz="2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 fontAlgn="base"/>
                      <a:r>
                        <a:rPr lang="uk-UA" sz="22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Старший спеціаліст </a:t>
                      </a:r>
                      <a:r>
                        <a:rPr lang="uk-UA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 реалізація складних завдань і участь у методологічній роботі; </a:t>
                      </a:r>
                      <a:endParaRPr lang="ru-RU" sz="2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 fontAlgn="base"/>
                      <a:r>
                        <a:rPr lang="uk-UA" sz="22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Експерт/провідний спеціаліст </a:t>
                      </a:r>
                      <a:r>
                        <a:rPr lang="uk-UA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 високий рівень професійної автономії та координація напрямів діяльності; </a:t>
                      </a:r>
                      <a:endParaRPr lang="ru-RU" sz="2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1 − 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керівництво невеликим структурним підрозділом;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2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керівництво середнім підрозділом;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3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керівництво великим або регіональним підрозділом;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4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керівництво допоміжними підрозділами чи регіональним підрозділом великої установи;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рівні 5–6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керівництво малим і середнім агентством;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7A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керівництво великою установою;</a:t>
                      </a:r>
                    </a:p>
                    <a:p>
                      <a:pPr algn="just"/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7B </a:t>
                      </a:r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uk-UA" sz="220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керівництво міністерством або Урядовим апаратом</a:t>
                      </a:r>
                      <a:endParaRPr lang="uk-UA" sz="22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02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667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52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ontserrat Medium" pitchFamily="34" charset="-122"/>
                          <a:cs typeface="Arial" panose="020B0604020202020204" pitchFamily="34" charset="0"/>
                        </a:rPr>
                        <a:t>Літерні індекси</a:t>
                      </a:r>
                    </a:p>
                    <a:p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IT-блок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2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управлінні документами </a:t>
                      </a:r>
                      <a:r>
                        <a:rPr lang="uk-UA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розмежовано рівні </a:t>
                      </a: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− 2A і 2B, 3A і 3B </a:t>
                      </a:r>
                      <a:r>
                        <a:rPr lang="uk-UA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− зокрема за ознакою роботи зі звичайними документами або з тими, що містять державну таємницю чи секретну іноземну інформацію.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ІТ – адміністрування систем (IT – </a:t>
                      </a:r>
                      <a:r>
                        <a:rPr lang="uk-UA" sz="17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Süsteemihaldus</a:t>
                      </a: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):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Системне адміністрування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Süsteemiadministreerimine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Адміністрування серверів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Serverihaldus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Адміністрування баз даних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Andmebaaside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haldus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ІТ – системна архітектура (IT – </a:t>
                      </a:r>
                      <a:r>
                        <a:rPr lang="uk-UA" sz="17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Süsteemiarhitektuur</a:t>
                      </a: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):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Архітектура інформаційних систем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Infosüsteemide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arhitektuur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ІТ-стратегічне планування (IT-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strateegiline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planeerimine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ІТ – інформаційна безпека (IT – </a:t>
                      </a:r>
                      <a:r>
                        <a:rPr lang="uk-UA" sz="17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Andmeturve</a:t>
                      </a: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):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Кібербезпека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Küberturvalisus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Розроблення політок безпеки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Turvapoliitikate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arendamine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ІТ – розробка ПЗ (IT – </a:t>
                      </a:r>
                      <a:r>
                        <a:rPr lang="uk-UA" sz="17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Tarkvaraarendus</a:t>
                      </a:r>
                      <a:r>
                        <a:rPr lang="uk-UA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):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Розробка застосунків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Rakenduste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arendus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−"/>
                        <a:tabLst>
                          <a:tab pos="914400" algn="l"/>
                        </a:tabLst>
                      </a:pP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Розробка інформаційних систем (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Infosüsteemide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7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arendus</a:t>
                      </a:r>
                      <a:r>
                        <a:rPr lang="uk-UA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64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65035" y="150752"/>
            <a:ext cx="5549725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Латвійська Республіка (</a:t>
            </a:r>
            <a:r>
              <a:rPr lang="ru-RU" sz="20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Latvijas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Republika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4005" y="1711783"/>
            <a:ext cx="337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сім</a:t>
            </a: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(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підсім</a:t>
            </a: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 за потребою</a:t>
            </a:r>
            <a:r>
              <a:rPr lang="uk-UA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9315" y="2266872"/>
            <a:ext cx="6902246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класифікації застосовується комбінована система маркування: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</a:pPr>
            <a:endParaRPr lang="uk-UA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Римські цифри (від I до IV, рідше до V)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визначають основний рівень посади.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Літерні індекси (від А до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уточнюють позицію всередині цього рівня − від базового до найвищого професійного ступеня.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– базовий рівень.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– підвищений рівень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– високий рівень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найвищий рівень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5238068" y="2795759"/>
            <a:ext cx="2492887" cy="239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Структура рівнів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74681" y="416302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Montserrat Medium" pitchFamily="34" charset="-122"/>
                <a:cs typeface="Arial" panose="020B0604020202020204" pitchFamily="34" charset="0"/>
              </a:rPr>
              <a:t>Формат коду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7137820" y="4490225"/>
            <a:ext cx="3902943" cy="829196"/>
          </a:xfrm>
          <a:prstGeom prst="roundRect">
            <a:avLst>
              <a:gd name="adj" fmla="val 15387"/>
            </a:avLst>
          </a:prstGeom>
          <a:solidFill>
            <a:srgbClr val="B6D6FC"/>
          </a:solidFill>
          <a:ln/>
        </p:spPr>
      </p:sp>
      <p:sp>
        <p:nvSpPr>
          <p:cNvPr id="12" name="Прямоугольник 11"/>
          <p:cNvSpPr/>
          <p:nvPr/>
        </p:nvSpPr>
        <p:spPr>
          <a:xfrm>
            <a:off x="7236542" y="4490225"/>
            <a:ext cx="4296696" cy="74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3000"/>
              </a:lnSpc>
            </a:pPr>
            <a:r>
              <a:rPr lang="en-US" sz="1600" b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[</a:t>
            </a:r>
            <a:r>
              <a:rPr lang="en-US" sz="1600" b="1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Сім'я</a:t>
            </a:r>
            <a:r>
              <a:rPr lang="en-US" sz="1600" b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].[</a:t>
            </a:r>
            <a:r>
              <a:rPr lang="en-US" sz="1600" b="1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Підсім'я</a:t>
            </a:r>
            <a:r>
              <a:rPr lang="en-US" sz="1600" b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].[</a:t>
            </a:r>
            <a:r>
              <a:rPr lang="en-US" sz="1600" b="1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Рівень+Літера</a:t>
            </a:r>
            <a:r>
              <a:rPr lang="en-US" sz="1600" b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3000"/>
              </a:lnSpc>
            </a:pPr>
            <a:r>
              <a:rPr lang="en-US" sz="1600" i="1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Наприклад</a:t>
            </a:r>
            <a:r>
              <a:rPr lang="en-US" sz="1600" i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: </a:t>
            </a:r>
            <a:r>
              <a:rPr lang="en-US" sz="1600" b="1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14.1.IIB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0053" y="5625208"/>
            <a:ext cx="778714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uk-UA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 </a:t>
            </a:r>
            <a:r>
              <a:rPr lang="uk-UA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14.1.IIB</a:t>
            </a:r>
            <a:r>
              <a:rPr lang="uk-UA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uk-UA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Фінансові ринки та управління </a:t>
            </a:r>
            <a:r>
              <a:rPr lang="uk-UA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фінресурсами</a:t>
            </a:r>
            <a:r>
              <a:rPr lang="uk-UA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посада належить до спеціалізованого (виконавчого) рівня, працівник має підвищений рівень кваліфікації всередині цього рівня</a:t>
            </a:r>
            <a:r>
              <a:rPr lang="uk-UA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84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93192" y="509430"/>
            <a:ext cx="10058400" cy="544765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700" b="1" i="0" dirty="0" err="1">
                <a:solidFill>
                  <a:srgbClr val="0E3670"/>
                </a:solidFill>
                <a:latin typeface="Arial"/>
              </a:rPr>
              <a:t>Латвія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: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приклади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сімей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і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підсімей</a:t>
            </a:r>
            <a:endParaRPr sz="27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4360" y="1325880"/>
            <a:ext cx="5349240" cy="50749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94360" y="1353312"/>
            <a:ext cx="73152" cy="502005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740664" y="1252770"/>
            <a:ext cx="5129783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i="0" dirty="0" err="1">
                <a:solidFill>
                  <a:srgbClr val="0E3670"/>
                </a:solidFill>
                <a:latin typeface="Arial"/>
              </a:rPr>
              <a:t>Сім’я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21.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Інформаційні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та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комунікаційні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технології</a:t>
            </a:r>
            <a:endParaRPr sz="16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664" y="1764792"/>
            <a:ext cx="5129783" cy="3555845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21.1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Комп’ютерна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графіка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web-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дизайн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21.2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даними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21.3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ІТ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інформаційними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системами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21.4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Розвиток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інформаційних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систем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21.5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Адміністрування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й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підтримка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систем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21.6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Підтримка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користувачів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21.7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Інформаційна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безпека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21.8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розробкою</a:t>
            </a:r>
            <a:r>
              <a:rPr b="0" i="0" dirty="0">
                <a:solidFill>
                  <a:srgbClr val="1E2A3C"/>
                </a:solidFill>
                <a:latin typeface="Arial"/>
              </a:rPr>
              <a:t>/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розвитком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ІТ-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продуктів</a:t>
            </a:r>
            <a:endParaRPr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21.9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Розробка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й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підтримка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програмних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рішень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(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DevOps</a:t>
            </a:r>
            <a:r>
              <a:rPr b="0" i="0" dirty="0">
                <a:solidFill>
                  <a:srgbClr val="1E2A3C"/>
                </a:solidFill>
                <a:latin typeface="Arial"/>
              </a:rPr>
              <a:t>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63640" y="1325880"/>
            <a:ext cx="5349240" cy="50749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263640" y="1353312"/>
            <a:ext cx="73152" cy="502005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6409944" y="1368186"/>
            <a:ext cx="5129783" cy="390876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700" b="1" i="0" dirty="0" err="1">
                <a:solidFill>
                  <a:srgbClr val="0E3670"/>
                </a:solidFill>
                <a:latin typeface="Arial"/>
              </a:rPr>
              <a:t>Сім’я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 14. </a:t>
            </a:r>
            <a:r>
              <a:rPr sz="1700" b="1" i="0" dirty="0" err="1">
                <a:solidFill>
                  <a:srgbClr val="0E3670"/>
                </a:solidFill>
                <a:latin typeface="Arial"/>
              </a:rPr>
              <a:t>Фінансове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700" b="1" i="0" dirty="0" err="1">
                <a:solidFill>
                  <a:srgbClr val="0E3670"/>
                </a:solidFill>
                <a:latin typeface="Arial"/>
              </a:rPr>
              <a:t>управління</a:t>
            </a:r>
            <a:endParaRPr sz="17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9944" y="1764792"/>
            <a:ext cx="5129783" cy="1706621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14.1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Фінансові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ринки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фінресурсами</a:t>
            </a: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14.2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Державні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позики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і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гарантії</a:t>
            </a: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14.3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фінансовими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ризиками</a:t>
            </a: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14.4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Розрахунки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державного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бюджету</a:t>
            </a:r>
            <a:endParaRPr sz="2000" b="0" i="0" dirty="0">
              <a:solidFill>
                <a:srgbClr val="1E2A3C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1665" y="120212"/>
            <a:ext cx="732503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Сполучені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Штати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Америки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uk-UA" sz="24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(United States of America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AutoShape 2" descr="Прапори К-ПРИЗ прапор США двосторонній атлас. - зображення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2805752"/>
            <a:ext cx="4434348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Сім’я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посад: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Адміністративне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управління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Підсім’ї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Управління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бізнес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процесами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Управління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програмами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Управління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політикою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стратегією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Сім</a:t>
            </a:r>
            <a:r>
              <a:rPr lang="en-US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 посад</a:t>
            </a:r>
            <a:r>
              <a:rPr lang="en-US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Фінансовий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бухгалтерський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облік</a:t>
            </a:r>
            <a:r>
              <a:rPr lang="en-US" sz="1600" dirty="0">
                <a:solidFill>
                  <a:srgbClr val="3C404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Підсім’ї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Бюджетний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аналіз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Бухгалтерський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облік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Фінансове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управління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Податкове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адміністрування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Аудит .</a:t>
            </a:r>
            <a:endParaRPr lang="ru-RU" sz="16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91665" y="1002890"/>
            <a:ext cx="7413522" cy="2127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Кожна посада має унікальний код, що відображає:</a:t>
            </a:r>
            <a:endParaRPr lang="uk-UA" sz="23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Сім’ю (</a:t>
            </a:r>
            <a:r>
              <a:rPr lang="uk-UA" sz="23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наприклад</a:t>
            </a: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0500 для фінансів у OPM).</a:t>
            </a:r>
            <a:endParaRPr lang="uk-UA" sz="23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23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Підсім’ю</a:t>
            </a: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/Серію (</a:t>
            </a:r>
            <a:r>
              <a:rPr lang="uk-UA" sz="23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наприклад, </a:t>
            </a: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0510 для бухгалтерського обліку).</a:t>
            </a:r>
            <a:endParaRPr lang="uk-UA" sz="23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23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Рівень складності - (від GS-1 до GS-15).</a:t>
            </a:r>
            <a:endParaRPr lang="uk-UA" sz="23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34782" y="3538868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Приклад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Human Resources Specialist – GS-0201-12,</a:t>
            </a:r>
            <a:endParaRPr lang="ru-RU" sz="2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де:</a:t>
            </a:r>
            <a:endParaRPr lang="ru-RU" sz="2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2000" kern="100" dirty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0201 − код </a:t>
            </a:r>
            <a:r>
              <a:rPr lang="ru-RU" sz="2000" kern="100" dirty="0" err="1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професійної</a:t>
            </a:r>
            <a:r>
              <a:rPr lang="ru-RU" sz="2000" kern="100" dirty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 </a:t>
            </a:r>
            <a:r>
              <a:rPr lang="ru-RU" sz="2000" kern="100" dirty="0" err="1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серії</a:t>
            </a:r>
            <a:r>
              <a:rPr lang="ru-RU" sz="2000" kern="100" dirty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.</a:t>
            </a:r>
            <a:endParaRPr lang="ru-RU" sz="2000" kern="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Arial" panose="020B0604020202020204" pitchFamily="34" charset="0"/>
              <a:buChar char="●"/>
            </a:pPr>
            <a:r>
              <a:rPr lang="ru-RU" sz="2000" kern="100" dirty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12 − </a:t>
            </a:r>
            <a:r>
              <a:rPr lang="ru-RU" sz="2000" kern="100" dirty="0" err="1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рівень</a:t>
            </a:r>
            <a:r>
              <a:rPr lang="ru-RU" sz="2000" kern="100" dirty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 посади</a:t>
            </a:r>
            <a:endParaRPr lang="ru-RU" sz="2000" kern="1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1665" cy="24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93192" y="530352"/>
            <a:ext cx="10058400" cy="50292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2700" b="1" i="0" dirty="0" err="1">
                <a:solidFill>
                  <a:srgbClr val="0E3670"/>
                </a:solidFill>
                <a:latin typeface="Arial"/>
              </a:rPr>
              <a:t>Порівняльний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огляд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практик</a:t>
            </a:r>
            <a:endParaRPr sz="27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048" y="1508760"/>
            <a:ext cx="123444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10" name="TextBox 9"/>
          <p:cNvSpPr txBox="1"/>
          <p:nvPr/>
        </p:nvSpPr>
        <p:spPr>
          <a:xfrm>
            <a:off x="402336" y="1491853"/>
            <a:ext cx="1197864" cy="34471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i="0">
                <a:solidFill>
                  <a:srgbClr val="FFFFFF"/>
                </a:solidFill>
                <a:latin typeface="Arial"/>
              </a:rPr>
              <a:t>Країна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8488" y="1508760"/>
            <a:ext cx="214884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12" name="TextBox 11"/>
          <p:cNvSpPr txBox="1"/>
          <p:nvPr/>
        </p:nvSpPr>
        <p:spPr>
          <a:xfrm>
            <a:off x="1636776" y="1491853"/>
            <a:ext cx="2112264" cy="34471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i="0">
                <a:solidFill>
                  <a:srgbClr val="FFFFFF"/>
                </a:solidFill>
                <a:latin typeface="Arial"/>
              </a:rPr>
              <a:t>Кількість сімей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67328" y="1508760"/>
            <a:ext cx="384048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14" name="TextBox 13"/>
          <p:cNvSpPr txBox="1"/>
          <p:nvPr/>
        </p:nvSpPr>
        <p:spPr>
          <a:xfrm>
            <a:off x="3785615" y="1491853"/>
            <a:ext cx="3803904" cy="34471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i="0" dirty="0" err="1">
                <a:solidFill>
                  <a:srgbClr val="FFFFFF"/>
                </a:solidFill>
                <a:latin typeface="Arial"/>
              </a:rPr>
              <a:t>Система</a:t>
            </a:r>
            <a:r>
              <a:rPr sz="2000" b="1" i="0" dirty="0">
                <a:solidFill>
                  <a:srgbClr val="FFFFFF"/>
                </a:solidFill>
                <a:latin typeface="Arial"/>
              </a:rPr>
              <a:t> </a:t>
            </a:r>
            <a:r>
              <a:rPr sz="2000" b="1" i="0" dirty="0" err="1">
                <a:solidFill>
                  <a:srgbClr val="FFFFFF"/>
                </a:solidFill>
                <a:latin typeface="Arial"/>
              </a:rPr>
              <a:t>рівнів</a:t>
            </a:r>
            <a:r>
              <a:rPr sz="2000" b="1" i="0" dirty="0">
                <a:solidFill>
                  <a:srgbClr val="FFFFFF"/>
                </a:solidFill>
                <a:latin typeface="Arial"/>
              </a:rPr>
              <a:t> </a:t>
            </a:r>
            <a:r>
              <a:rPr sz="2000" b="1" i="0" dirty="0" err="1">
                <a:solidFill>
                  <a:srgbClr val="FFFFFF"/>
                </a:solidFill>
                <a:latin typeface="Arial"/>
              </a:rPr>
              <a:t>та</a:t>
            </a:r>
            <a:r>
              <a:rPr sz="2000" b="1" i="0" dirty="0">
                <a:solidFill>
                  <a:srgbClr val="FFFFFF"/>
                </a:solidFill>
                <a:latin typeface="Arial"/>
              </a:rPr>
              <a:t> </a:t>
            </a:r>
            <a:r>
              <a:rPr sz="2000" b="1" i="0" dirty="0" err="1">
                <a:solidFill>
                  <a:srgbClr val="FFFFFF"/>
                </a:solidFill>
                <a:latin typeface="Arial"/>
              </a:rPr>
              <a:t>індексів</a:t>
            </a:r>
            <a:endParaRPr sz="2000" b="1" i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7808" y="1508760"/>
            <a:ext cx="420624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16" name="TextBox 15"/>
          <p:cNvSpPr txBox="1"/>
          <p:nvPr/>
        </p:nvSpPr>
        <p:spPr>
          <a:xfrm>
            <a:off x="7626096" y="1491853"/>
            <a:ext cx="4169663" cy="34471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i="0">
                <a:solidFill>
                  <a:srgbClr val="FFFFFF"/>
                </a:solidFill>
                <a:latin typeface="Arial"/>
              </a:rPr>
              <a:t>Присвоєння коду посади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4048" y="1819656"/>
            <a:ext cx="12344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18" name="TextBox 17"/>
          <p:cNvSpPr txBox="1"/>
          <p:nvPr/>
        </p:nvSpPr>
        <p:spPr>
          <a:xfrm>
            <a:off x="411479" y="2116232"/>
            <a:ext cx="11795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Естонія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18488" y="1819656"/>
            <a:ext cx="21488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20" name="TextBox 19"/>
          <p:cNvSpPr txBox="1"/>
          <p:nvPr/>
        </p:nvSpPr>
        <p:spPr>
          <a:xfrm>
            <a:off x="1645920" y="2116232"/>
            <a:ext cx="20939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80 сімей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67328" y="1819656"/>
            <a:ext cx="384048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22" name="TextBox 21"/>
          <p:cNvSpPr txBox="1"/>
          <p:nvPr/>
        </p:nvSpPr>
        <p:spPr>
          <a:xfrm>
            <a:off x="3794760" y="2116232"/>
            <a:ext cx="378561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2–7 рівнів + літерні індекси (A, B)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07808" y="1819656"/>
            <a:ext cx="42062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24" name="TextBox 23"/>
          <p:cNvSpPr txBox="1"/>
          <p:nvPr/>
        </p:nvSpPr>
        <p:spPr>
          <a:xfrm>
            <a:off x="7635240" y="1977733"/>
            <a:ext cx="415137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Функціональна класифікація + масштаб органу влади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4048" y="2726740"/>
            <a:ext cx="12344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26" name="TextBox 25"/>
          <p:cNvSpPr txBox="1"/>
          <p:nvPr/>
        </p:nvSpPr>
        <p:spPr>
          <a:xfrm>
            <a:off x="411479" y="3023317"/>
            <a:ext cx="11795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Франція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18488" y="2726740"/>
            <a:ext cx="21488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28" name="TextBox 27"/>
          <p:cNvSpPr txBox="1"/>
          <p:nvPr/>
        </p:nvSpPr>
        <p:spPr>
          <a:xfrm>
            <a:off x="1645920" y="2884818"/>
            <a:ext cx="209397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28 професійних сімей (RIME)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67328" y="2726740"/>
            <a:ext cx="384048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30" name="TextBox 29"/>
          <p:cNvSpPr txBox="1"/>
          <p:nvPr/>
        </p:nvSpPr>
        <p:spPr>
          <a:xfrm>
            <a:off x="3794760" y="2884818"/>
            <a:ext cx="378561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3 базові категорії (A, B, C) × 3 рівні RIME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07808" y="2726740"/>
            <a:ext cx="42062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32" name="TextBox 31"/>
          <p:cNvSpPr txBox="1"/>
          <p:nvPr/>
        </p:nvSpPr>
        <p:spPr>
          <a:xfrm>
            <a:off x="7635240" y="3023317"/>
            <a:ext cx="41513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Код сім’ї + номер професії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4048" y="3633825"/>
            <a:ext cx="12344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34" name="TextBox 33"/>
          <p:cNvSpPr txBox="1"/>
          <p:nvPr/>
        </p:nvSpPr>
        <p:spPr>
          <a:xfrm>
            <a:off x="411479" y="3930402"/>
            <a:ext cx="11795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Австралія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18488" y="3633825"/>
            <a:ext cx="21488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36" name="TextBox 35"/>
          <p:cNvSpPr txBox="1"/>
          <p:nvPr/>
        </p:nvSpPr>
        <p:spPr>
          <a:xfrm>
            <a:off x="1645920" y="3653402"/>
            <a:ext cx="2093976" cy="86793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16 сімей / 51 підсім’я / 229 ролей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67328" y="3633825"/>
            <a:ext cx="384048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38" name="TextBox 37"/>
          <p:cNvSpPr txBox="1"/>
          <p:nvPr/>
        </p:nvSpPr>
        <p:spPr>
          <a:xfrm>
            <a:off x="3794760" y="3930402"/>
            <a:ext cx="378561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9 рівнів: APS 1–6, EL 1–2, SES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07808" y="3633825"/>
            <a:ext cx="42062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40" name="TextBox 39"/>
          <p:cNvSpPr txBox="1"/>
          <p:nvPr/>
        </p:nvSpPr>
        <p:spPr>
          <a:xfrm>
            <a:off x="7635240" y="3791903"/>
            <a:ext cx="415137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Сім’я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→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функція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→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роль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→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рівень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APS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4048" y="4540910"/>
            <a:ext cx="12344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42" name="TextBox 41"/>
          <p:cNvSpPr txBox="1"/>
          <p:nvPr/>
        </p:nvSpPr>
        <p:spPr>
          <a:xfrm>
            <a:off x="411479" y="4837487"/>
            <a:ext cx="11795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Латвія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18488" y="4540910"/>
            <a:ext cx="21488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44" name="TextBox 43"/>
          <p:cNvSpPr txBox="1"/>
          <p:nvPr/>
        </p:nvSpPr>
        <p:spPr>
          <a:xfrm>
            <a:off x="1645920" y="4837487"/>
            <a:ext cx="20939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51 сім’я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67328" y="4540910"/>
            <a:ext cx="384048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46" name="TextBox 45"/>
          <p:cNvSpPr txBox="1"/>
          <p:nvPr/>
        </p:nvSpPr>
        <p:spPr>
          <a:xfrm>
            <a:off x="3794760" y="4837487"/>
            <a:ext cx="378561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Рівні I–V + літери A–D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07808" y="4540910"/>
            <a:ext cx="4206240" cy="907084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48" name="TextBox 47"/>
          <p:cNvSpPr txBox="1"/>
          <p:nvPr/>
        </p:nvSpPr>
        <p:spPr>
          <a:xfrm>
            <a:off x="7635240" y="4837487"/>
            <a:ext cx="41513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Формат: сім’я.підсім’я.рівень+літера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4048" y="5447995"/>
            <a:ext cx="12344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50" name="TextBox 49"/>
          <p:cNvSpPr txBox="1"/>
          <p:nvPr/>
        </p:nvSpPr>
        <p:spPr>
          <a:xfrm>
            <a:off x="411479" y="5467572"/>
            <a:ext cx="1179576" cy="867930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 dirty="0">
                <a:solidFill>
                  <a:srgbClr val="1E2A3C"/>
                </a:solidFill>
                <a:latin typeface="Arial"/>
              </a:rPr>
              <a:t>США /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Каліфорнія</a:t>
            </a:r>
            <a:endParaRPr b="0" i="0" dirty="0">
              <a:solidFill>
                <a:srgbClr val="1E2A3C"/>
              </a:solidFill>
              <a:latin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18488" y="5447995"/>
            <a:ext cx="21488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52" name="TextBox 51"/>
          <p:cNvSpPr txBox="1"/>
          <p:nvPr/>
        </p:nvSpPr>
        <p:spPr>
          <a:xfrm>
            <a:off x="1645920" y="5606073"/>
            <a:ext cx="209397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деталізовані профільні схеми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767328" y="5447995"/>
            <a:ext cx="384048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54" name="TextBox 53"/>
          <p:cNvSpPr txBox="1"/>
          <p:nvPr/>
        </p:nvSpPr>
        <p:spPr>
          <a:xfrm>
            <a:off x="3794760" y="5606073"/>
            <a:ext cx="3785616" cy="590931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грейди та класифікаційні специфікації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607808" y="5447995"/>
            <a:ext cx="4206240" cy="907084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600"/>
          </a:p>
        </p:txBody>
      </p:sp>
      <p:sp>
        <p:nvSpPr>
          <p:cNvPr id="56" name="TextBox 55"/>
          <p:cNvSpPr txBox="1"/>
          <p:nvPr/>
        </p:nvSpPr>
        <p:spPr>
          <a:xfrm>
            <a:off x="7635240" y="5744572"/>
            <a:ext cx="4151376" cy="313932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b="0" i="0">
                <a:solidFill>
                  <a:srgbClr val="1E2A3C"/>
                </a:solidFill>
                <a:latin typeface="Arial"/>
              </a:rPr>
              <a:t>Код професійної серії + рівень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9362" y="629549"/>
            <a:ext cx="10058400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 i="0" dirty="0" err="1">
                <a:solidFill>
                  <a:srgbClr val="0E3670"/>
                </a:solidFill>
                <a:latin typeface="Arial"/>
              </a:rPr>
              <a:t>Структура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дослідження</a:t>
            </a:r>
            <a:endParaRPr sz="32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24817" y="1983071"/>
            <a:ext cx="4214006" cy="19236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561" y="2526693"/>
            <a:ext cx="3927096" cy="86793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Нормативно-правове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регулювання</a:t>
            </a:r>
            <a:endParaRPr sz="2400" b="1" i="0" dirty="0">
              <a:solidFill>
                <a:srgbClr val="0E36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73938" y="1684816"/>
            <a:ext cx="896597" cy="582937"/>
          </a:xfrm>
          <a:prstGeom prst="roundRect">
            <a:avLst>
              <a:gd name="adj" fmla="val 18000"/>
            </a:avLst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938" y="1779537"/>
            <a:ext cx="89659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65197" y="1946107"/>
            <a:ext cx="4214006" cy="19236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8652" y="2395046"/>
            <a:ext cx="3927096" cy="86793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сімей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підсімей</a:t>
            </a:r>
            <a:endParaRPr sz="2400" b="1" i="0" dirty="0">
              <a:solidFill>
                <a:srgbClr val="0E36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02701" y="1687103"/>
            <a:ext cx="896597" cy="582937"/>
          </a:xfrm>
          <a:prstGeom prst="roundRect">
            <a:avLst>
              <a:gd name="adj" fmla="val 18000"/>
            </a:avLst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5186" y="1779537"/>
            <a:ext cx="89659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6260" y="4214758"/>
            <a:ext cx="89659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2B876C6E-E96E-4B1E-B649-08E8F7E81365}"/>
              </a:ext>
            </a:extLst>
          </p:cNvPr>
          <p:cNvSpPr/>
          <p:nvPr/>
        </p:nvSpPr>
        <p:spPr>
          <a:xfrm>
            <a:off x="1048851" y="4627908"/>
            <a:ext cx="4214006" cy="19236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2D4ECCE4-59B4-4818-B3C2-A9994275C807}"/>
              </a:ext>
            </a:extLst>
          </p:cNvPr>
          <p:cNvSpPr/>
          <p:nvPr/>
        </p:nvSpPr>
        <p:spPr>
          <a:xfrm>
            <a:off x="2497972" y="4329653"/>
            <a:ext cx="896597" cy="582937"/>
          </a:xfrm>
          <a:prstGeom prst="roundRect">
            <a:avLst>
              <a:gd name="adj" fmla="val 18000"/>
            </a:avLst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B5E204-5FE2-410C-9173-FC9BF7BA7B4F}"/>
              </a:ext>
            </a:extLst>
          </p:cNvPr>
          <p:cNvSpPr txBox="1"/>
          <p:nvPr/>
        </p:nvSpPr>
        <p:spPr>
          <a:xfrm>
            <a:off x="2497972" y="4424374"/>
            <a:ext cx="89659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sz="24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2400" b="1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1">
            <a:extLst>
              <a:ext uri="{FF2B5EF4-FFF2-40B4-BE49-F238E27FC236}">
                <a16:creationId xmlns:a16="http://schemas.microsoft.com/office/drawing/2014/main" id="{CCE1534D-FD7A-4AD6-97E8-ED7F05B55B10}"/>
              </a:ext>
            </a:extLst>
          </p:cNvPr>
          <p:cNvSpPr/>
          <p:nvPr/>
        </p:nvSpPr>
        <p:spPr>
          <a:xfrm>
            <a:off x="6189231" y="4590944"/>
            <a:ext cx="4214006" cy="19236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1F66EADE-90FE-46FC-BCBF-AD32462BA484}"/>
              </a:ext>
            </a:extLst>
          </p:cNvPr>
          <p:cNvSpPr/>
          <p:nvPr/>
        </p:nvSpPr>
        <p:spPr>
          <a:xfrm>
            <a:off x="7626735" y="4331940"/>
            <a:ext cx="896597" cy="582937"/>
          </a:xfrm>
          <a:prstGeom prst="roundRect">
            <a:avLst>
              <a:gd name="adj" fmla="val 18000"/>
            </a:avLst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CB8F93-5D09-4223-B6F7-236B64EA1859}"/>
              </a:ext>
            </a:extLst>
          </p:cNvPr>
          <p:cNvSpPr txBox="1"/>
          <p:nvPr/>
        </p:nvSpPr>
        <p:spPr>
          <a:xfrm>
            <a:off x="7609220" y="4424374"/>
            <a:ext cx="89659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sz="24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2400" b="1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4817" y="5324041"/>
            <a:ext cx="3927096" cy="498598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Рівні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</a:t>
            </a:r>
            <a:endParaRPr sz="2400" b="1" i="0" dirty="0">
              <a:solidFill>
                <a:srgbClr val="0E36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9231" y="5118825"/>
            <a:ext cx="3927096" cy="86793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Ключові</a:t>
            </a:r>
            <a:r>
              <a:rPr sz="2400" b="1" i="0" dirty="0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sz="2400" b="1" i="0" dirty="0" err="1">
                <a:solidFill>
                  <a:srgbClr val="0E36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особливості</a:t>
            </a:r>
            <a:endParaRPr sz="2400" b="1" i="0" dirty="0">
              <a:solidFill>
                <a:srgbClr val="0E36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84632" y="544151"/>
            <a:ext cx="10058400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 i="0" dirty="0" err="1">
                <a:solidFill>
                  <a:srgbClr val="0E3670"/>
                </a:solidFill>
                <a:latin typeface="Arial"/>
              </a:rPr>
              <a:t>Спільна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логіка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каталогів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посад</a:t>
            </a:r>
            <a:endParaRPr sz="32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1792" y="1600200"/>
            <a:ext cx="4892040" cy="194008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0" name="Rectangle 9"/>
          <p:cNvSpPr/>
          <p:nvPr/>
        </p:nvSpPr>
        <p:spPr>
          <a:xfrm>
            <a:off x="621792" y="1627632"/>
            <a:ext cx="73152" cy="1869532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1" name="TextBox 10"/>
          <p:cNvSpPr txBox="1"/>
          <p:nvPr/>
        </p:nvSpPr>
        <p:spPr>
          <a:xfrm>
            <a:off x="748515" y="1627632"/>
            <a:ext cx="4672583" cy="86793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/>
              </a:rPr>
              <a:t>Функціональна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структуризація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посад</a:t>
            </a:r>
            <a:endParaRPr sz="24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" y="2421954"/>
            <a:ext cx="4672583" cy="973087"/>
          </a:xfrm>
          <a:prstGeom prst="rect">
            <a:avLst/>
          </a:prstGeom>
          <a:noFill/>
        </p:spPr>
        <p:txBody>
          <a:bodyPr wrap="square" tIns="64008" bIns="64008" anchor="ctr">
            <a:spAutoFit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посади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групуються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у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сім’ї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HR,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фінанси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, ІТ,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правове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забезпечення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контроль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тощо</a:t>
            </a:r>
            <a:endParaRPr b="0" i="0" dirty="0">
              <a:solidFill>
                <a:srgbClr val="1E2A3C"/>
              </a:solidFill>
              <a:latin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91072" y="1600200"/>
            <a:ext cx="4892040" cy="194008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4" name="Rectangle 13"/>
          <p:cNvSpPr/>
          <p:nvPr/>
        </p:nvSpPr>
        <p:spPr>
          <a:xfrm>
            <a:off x="6291072" y="1627632"/>
            <a:ext cx="73152" cy="1869532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5" name="TextBox 14"/>
          <p:cNvSpPr txBox="1"/>
          <p:nvPr/>
        </p:nvSpPr>
        <p:spPr>
          <a:xfrm>
            <a:off x="6396228" y="1772043"/>
            <a:ext cx="4672583" cy="498598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/>
              </a:rPr>
              <a:t>Рівнева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структура</a:t>
            </a:r>
            <a:endParaRPr sz="24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2188720"/>
            <a:ext cx="4672583" cy="1250086"/>
          </a:xfrm>
          <a:prstGeom prst="rect">
            <a:avLst/>
          </a:prstGeom>
          <a:noFill/>
        </p:spPr>
        <p:txBody>
          <a:bodyPr wrap="square" tIns="64008" bIns="64008" anchor="ctr">
            <a:spAutoFit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поділ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посад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за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складністю</a:t>
            </a:r>
            <a:r>
              <a:rPr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відповідальністю</a:t>
            </a:r>
            <a:r>
              <a:rPr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автономністю</a:t>
            </a:r>
            <a:r>
              <a:rPr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впливом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на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lang="uk-UA" b="0" i="0" dirty="0">
                <a:solidFill>
                  <a:srgbClr val="1E2A3C"/>
                </a:solidFill>
                <a:latin typeface="Arial"/>
              </a:rPr>
              <a:t>прийняття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рішення</a:t>
            </a:r>
            <a:endParaRPr b="0" i="0" dirty="0">
              <a:solidFill>
                <a:srgbClr val="1E2A3C"/>
              </a:solidFill>
              <a:latin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1792" y="3977639"/>
            <a:ext cx="4892040" cy="194008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8" name="Rectangle 17"/>
          <p:cNvSpPr/>
          <p:nvPr/>
        </p:nvSpPr>
        <p:spPr>
          <a:xfrm>
            <a:off x="621792" y="4005072"/>
            <a:ext cx="73152" cy="1869532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19" name="TextBox 18"/>
          <p:cNvSpPr txBox="1"/>
          <p:nvPr/>
        </p:nvSpPr>
        <p:spPr>
          <a:xfrm>
            <a:off x="660611" y="4253493"/>
            <a:ext cx="4672583" cy="498598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/>
              </a:rPr>
              <a:t>Код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посади</a:t>
            </a:r>
            <a:endParaRPr sz="24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368" y="4820904"/>
            <a:ext cx="4672583" cy="683264"/>
          </a:xfrm>
          <a:prstGeom prst="rect">
            <a:avLst/>
          </a:prstGeom>
          <a:noFill/>
        </p:spPr>
        <p:txBody>
          <a:bodyPr wrap="square" tIns="64008" bIns="64008" anchor="ctr">
            <a:spAutoFit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кожна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посада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отримує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свій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класифікаційний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код</a:t>
            </a:r>
            <a:endParaRPr b="0" i="0" dirty="0">
              <a:solidFill>
                <a:srgbClr val="1E2A3C"/>
              </a:solidFill>
              <a:latin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91072" y="3977639"/>
            <a:ext cx="4892040" cy="194008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22" name="Rectangle 21"/>
          <p:cNvSpPr/>
          <p:nvPr/>
        </p:nvSpPr>
        <p:spPr>
          <a:xfrm>
            <a:off x="6291072" y="4005072"/>
            <a:ext cx="73152" cy="1869532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/>
          </a:p>
        </p:txBody>
      </p:sp>
      <p:sp>
        <p:nvSpPr>
          <p:cNvPr id="23" name="TextBox 22"/>
          <p:cNvSpPr txBox="1"/>
          <p:nvPr/>
        </p:nvSpPr>
        <p:spPr>
          <a:xfrm>
            <a:off x="6432805" y="4213318"/>
            <a:ext cx="4672583" cy="498598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i="0" dirty="0" err="1">
                <a:solidFill>
                  <a:srgbClr val="0E3670"/>
                </a:solidFill>
                <a:latin typeface="Arial"/>
              </a:rPr>
              <a:t>Код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як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основа</a:t>
            </a:r>
            <a:r>
              <a:rPr sz="24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400" b="1" i="0" dirty="0" err="1">
                <a:solidFill>
                  <a:srgbClr val="0E3670"/>
                </a:solidFill>
                <a:latin typeface="Arial"/>
              </a:rPr>
              <a:t>для</a:t>
            </a:r>
            <a:endParaRPr sz="24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7376" y="4820904"/>
            <a:ext cx="4672583" cy="683264"/>
          </a:xfrm>
          <a:prstGeom prst="rect">
            <a:avLst/>
          </a:prstGeom>
          <a:noFill/>
        </p:spPr>
        <p:txBody>
          <a:bodyPr wrap="square" tIns="64008" bIns="64008" anchor="ctr">
            <a:spAutoFit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оплати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праці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 HR-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аналітики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кадрового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планування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автоматизації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HR-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процесів</a:t>
            </a:r>
            <a:r>
              <a:rPr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06B2D31-6E52-4C4E-BC5A-23356B5F63D3}"/>
              </a:ext>
            </a:extLst>
          </p:cNvPr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4AC91215-B4D5-40D8-8FFA-03C56D353255}"/>
              </a:ext>
            </a:extLst>
          </p:cNvPr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66928" y="556994"/>
            <a:ext cx="10058400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uk-UA" sz="3200" b="1" dirty="0">
                <a:solidFill>
                  <a:srgbClr val="0E3670"/>
                </a:solidFill>
                <a:latin typeface="Arial"/>
              </a:rPr>
              <a:t>Ф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ормування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коду</a:t>
            </a:r>
            <a:r>
              <a:rPr lang="uk-UA" sz="3200" b="1" i="0" dirty="0">
                <a:solidFill>
                  <a:srgbClr val="0E3670"/>
                </a:solidFill>
                <a:latin typeface="Arial"/>
              </a:rPr>
              <a:t> на прикладі Франції</a:t>
            </a:r>
            <a:endParaRPr sz="32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928" y="1288945"/>
            <a:ext cx="8869680" cy="437043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000" b="0" i="0" dirty="0" err="1">
                <a:solidFill>
                  <a:srgbClr val="556276"/>
                </a:solidFill>
                <a:latin typeface="Arial"/>
              </a:rPr>
              <a:t>Каталог</a:t>
            </a:r>
            <a:r>
              <a:rPr sz="2000" b="0" i="0" dirty="0">
                <a:solidFill>
                  <a:srgbClr val="556276"/>
                </a:solidFill>
                <a:latin typeface="Arial"/>
              </a:rPr>
              <a:t> RIME: </a:t>
            </a:r>
            <a:r>
              <a:rPr sz="2000" b="0" i="0" dirty="0" err="1">
                <a:solidFill>
                  <a:srgbClr val="556276"/>
                </a:solidFill>
                <a:latin typeface="Arial"/>
              </a:rPr>
              <a:t>код</a:t>
            </a:r>
            <a:r>
              <a:rPr sz="20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556276"/>
                </a:solidFill>
                <a:latin typeface="Arial"/>
              </a:rPr>
              <a:t>сім’ї</a:t>
            </a:r>
            <a:r>
              <a:rPr sz="2000" b="0" i="0" dirty="0">
                <a:solidFill>
                  <a:srgbClr val="556276"/>
                </a:solidFill>
                <a:latin typeface="Arial"/>
              </a:rPr>
              <a:t> + </a:t>
            </a:r>
            <a:r>
              <a:rPr sz="2000" b="0" i="0" dirty="0" err="1">
                <a:solidFill>
                  <a:srgbClr val="556276"/>
                </a:solidFill>
                <a:latin typeface="Arial"/>
              </a:rPr>
              <a:t>порядковий</a:t>
            </a:r>
            <a:r>
              <a:rPr sz="20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556276"/>
                </a:solidFill>
                <a:latin typeface="Arial"/>
              </a:rPr>
              <a:t>номер</a:t>
            </a:r>
            <a:r>
              <a:rPr sz="2000" b="0" i="0" dirty="0">
                <a:solidFill>
                  <a:srgbClr val="556276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556276"/>
                </a:solidFill>
                <a:latin typeface="Arial"/>
              </a:rPr>
              <a:t>професії</a:t>
            </a:r>
            <a:endParaRPr sz="2000" b="0" i="0" dirty="0">
              <a:solidFill>
                <a:srgbClr val="556276"/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4454" y="1980067"/>
            <a:ext cx="5166360" cy="457204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/>
          </a:p>
        </p:txBody>
      </p:sp>
      <p:sp>
        <p:nvSpPr>
          <p:cNvPr id="12" name="Rectangle 11"/>
          <p:cNvSpPr/>
          <p:nvPr/>
        </p:nvSpPr>
        <p:spPr>
          <a:xfrm>
            <a:off x="566928" y="2153803"/>
            <a:ext cx="73152" cy="4265245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/>
          </a:p>
        </p:txBody>
      </p:sp>
      <p:sp>
        <p:nvSpPr>
          <p:cNvPr id="13" name="TextBox 12"/>
          <p:cNvSpPr txBox="1"/>
          <p:nvPr/>
        </p:nvSpPr>
        <p:spPr>
          <a:xfrm>
            <a:off x="783667" y="2069814"/>
            <a:ext cx="4946904" cy="1114151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 i="0" dirty="0" err="1">
                <a:solidFill>
                  <a:srgbClr val="0E3670"/>
                </a:solidFill>
                <a:latin typeface="Arial"/>
              </a:rPr>
              <a:t>Формування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класифікаційного</a:t>
            </a:r>
            <a:r>
              <a:rPr sz="32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3200" b="1" i="0" dirty="0" err="1">
                <a:solidFill>
                  <a:srgbClr val="0E3670"/>
                </a:solidFill>
                <a:latin typeface="Arial"/>
              </a:rPr>
              <a:t>коду</a:t>
            </a:r>
            <a:endParaRPr sz="32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964" y="3191219"/>
            <a:ext cx="4946904" cy="2950551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У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каталозі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RIME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коди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складаються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з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двох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частин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перша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частина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—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код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професійної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друга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частина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—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порядковий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номер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у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.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Структура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[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код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професійної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] + [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номер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]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70676" y="1872847"/>
            <a:ext cx="5166360" cy="457204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/>
          </a:p>
        </p:txBody>
      </p:sp>
      <p:sp>
        <p:nvSpPr>
          <p:cNvPr id="16" name="Rectangle 15"/>
          <p:cNvSpPr/>
          <p:nvPr/>
        </p:nvSpPr>
        <p:spPr>
          <a:xfrm>
            <a:off x="6199632" y="2147167"/>
            <a:ext cx="45719" cy="4271881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/>
          </a:p>
        </p:txBody>
      </p:sp>
      <p:sp>
        <p:nvSpPr>
          <p:cNvPr id="17" name="TextBox 16"/>
          <p:cNvSpPr txBox="1"/>
          <p:nvPr/>
        </p:nvSpPr>
        <p:spPr>
          <a:xfrm>
            <a:off x="6345936" y="2212851"/>
            <a:ext cx="4946904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 i="0" dirty="0" err="1">
                <a:solidFill>
                  <a:srgbClr val="0E3670"/>
                </a:solidFill>
                <a:latin typeface="Arial"/>
              </a:rPr>
              <a:t>Приклад</a:t>
            </a:r>
            <a:endParaRPr sz="32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0132" y="3024506"/>
            <a:ext cx="4946904" cy="3283976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8.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персоналом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(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Ressources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humaines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)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Типова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посада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Керівник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з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персоналом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(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Responsable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des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ressources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humaines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)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RH —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код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персоналом</a:t>
            </a: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>
                <a:solidFill>
                  <a:srgbClr val="1E2A3C"/>
                </a:solidFill>
                <a:latin typeface="Arial"/>
              </a:rPr>
              <a:t>01 —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номер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професії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у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межах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сім’ї</a:t>
            </a: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endParaRPr sz="2000" b="0" i="0" dirty="0">
              <a:solidFill>
                <a:srgbClr val="1E2A3C"/>
              </a:solidFill>
              <a:latin typeface="Arial"/>
            </a:endParaRP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2000" b="0" i="0" dirty="0" err="1">
                <a:solidFill>
                  <a:srgbClr val="1E2A3C"/>
                </a:solidFill>
                <a:latin typeface="Arial"/>
              </a:rPr>
              <a:t>Класифікаційний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2000" b="0" i="0" dirty="0" err="1">
                <a:solidFill>
                  <a:srgbClr val="1E2A3C"/>
                </a:solidFill>
                <a:latin typeface="Arial"/>
              </a:rPr>
              <a:t>код</a:t>
            </a:r>
            <a:r>
              <a:rPr sz="2000" b="0" i="0" dirty="0">
                <a:solidFill>
                  <a:srgbClr val="1E2A3C"/>
                </a:solidFill>
                <a:latin typeface="Arial"/>
              </a:rPr>
              <a:t>: RH01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93192" y="509430"/>
            <a:ext cx="10058400" cy="544765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700" b="1" i="0" dirty="0" err="1">
                <a:solidFill>
                  <a:srgbClr val="0E3670"/>
                </a:solidFill>
                <a:latin typeface="Arial"/>
              </a:rPr>
              <a:t>приклади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сімей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і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підсімей</a:t>
            </a:r>
            <a:endParaRPr sz="27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624" y="1013116"/>
            <a:ext cx="8869680" cy="406265"/>
          </a:xfrm>
          <a:prstGeom prst="rect">
            <a:avLst/>
          </a:prstGeom>
          <a:noFill/>
        </p:spPr>
        <p:txBody>
          <a:bodyPr wrap="square" lIns="64008" tIns="64008" rIns="64008" bIns="64008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b="0" i="0" dirty="0" err="1">
                <a:latin typeface="Arial"/>
              </a:rPr>
              <a:t>Приклади</a:t>
            </a:r>
            <a:r>
              <a:rPr b="0" i="0" dirty="0">
                <a:latin typeface="Arial"/>
              </a:rPr>
              <a:t> </a:t>
            </a:r>
            <a:r>
              <a:rPr b="0" i="0" dirty="0" err="1">
                <a:latin typeface="Arial"/>
              </a:rPr>
              <a:t>деталізації</a:t>
            </a:r>
            <a:r>
              <a:rPr b="0" i="0" dirty="0">
                <a:latin typeface="Arial"/>
              </a:rPr>
              <a:t> </a:t>
            </a:r>
            <a:r>
              <a:rPr b="0" i="0" dirty="0" err="1">
                <a:latin typeface="Arial"/>
              </a:rPr>
              <a:t>всередині</a:t>
            </a:r>
            <a:r>
              <a:rPr b="0" i="0" dirty="0">
                <a:latin typeface="Arial"/>
              </a:rPr>
              <a:t> </a:t>
            </a:r>
            <a:r>
              <a:rPr b="0" i="0" dirty="0" err="1">
                <a:latin typeface="Arial"/>
              </a:rPr>
              <a:t>функціональних</a:t>
            </a:r>
            <a:r>
              <a:rPr b="0" i="0" dirty="0">
                <a:latin typeface="Arial"/>
              </a:rPr>
              <a:t> </a:t>
            </a:r>
            <a:r>
              <a:rPr b="0" i="0" dirty="0" err="1">
                <a:latin typeface="Arial"/>
              </a:rPr>
              <a:t>напрямів</a:t>
            </a:r>
            <a:endParaRPr b="0" i="0" dirty="0">
              <a:latin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" y="1417320"/>
            <a:ext cx="5303520" cy="448056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548640" y="1444752"/>
            <a:ext cx="73152" cy="442569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94944" y="1344210"/>
            <a:ext cx="5084064" cy="621709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600" b="1" i="0" dirty="0" err="1">
                <a:solidFill>
                  <a:srgbClr val="0E3670"/>
                </a:solidFill>
                <a:latin typeface="Arial"/>
              </a:rPr>
              <a:t>Сім’я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посад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: «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Фінансовий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та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бухгалтерський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600" b="1" i="0" dirty="0" err="1">
                <a:solidFill>
                  <a:srgbClr val="0E3670"/>
                </a:solidFill>
                <a:latin typeface="Arial"/>
              </a:rPr>
              <a:t>облік</a:t>
            </a:r>
            <a:r>
              <a:rPr sz="1600" b="1" i="0" dirty="0">
                <a:solidFill>
                  <a:srgbClr val="0E3670"/>
                </a:solidFill>
                <a:latin typeface="Arial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944" y="1856232"/>
            <a:ext cx="5084064" cy="3977640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 err="1">
                <a:solidFill>
                  <a:srgbClr val="1E2A3C"/>
                </a:solidFill>
                <a:latin typeface="Arial"/>
              </a:rPr>
              <a:t>Підсім’ї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бюджетний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аналіз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бухгалтерський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облік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фінансове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податкове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адміністрування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380"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sz="1380" b="0" i="0" dirty="0" err="1">
                <a:solidFill>
                  <a:srgbClr val="1E2A3C"/>
                </a:solidFill>
                <a:latin typeface="Arial"/>
              </a:rPr>
              <a:t>аудит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27648" y="1417320"/>
            <a:ext cx="5303520" cy="448056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6327648" y="1444752"/>
            <a:ext cx="73152" cy="4425696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6473952" y="1499616"/>
            <a:ext cx="5084064" cy="310896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700" b="1" i="0" dirty="0" err="1">
                <a:solidFill>
                  <a:srgbClr val="0E3670"/>
                </a:solidFill>
                <a:latin typeface="Arial"/>
              </a:rPr>
              <a:t>Сім’я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700" b="1" i="0" dirty="0" err="1">
                <a:solidFill>
                  <a:srgbClr val="0E3670"/>
                </a:solidFill>
                <a:latin typeface="Arial"/>
              </a:rPr>
              <a:t>посад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: «</a:t>
            </a:r>
            <a:r>
              <a:rPr sz="1700" b="1" i="0" dirty="0" err="1">
                <a:solidFill>
                  <a:srgbClr val="0E3670"/>
                </a:solidFill>
                <a:latin typeface="Arial"/>
              </a:rPr>
              <a:t>Інформаційні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1700" b="1" i="0" dirty="0" err="1">
                <a:solidFill>
                  <a:srgbClr val="0E3670"/>
                </a:solidFill>
                <a:latin typeface="Arial"/>
              </a:rPr>
              <a:t>технології</a:t>
            </a:r>
            <a:r>
              <a:rPr sz="1700" b="1" i="0" dirty="0">
                <a:solidFill>
                  <a:srgbClr val="0E3670"/>
                </a:solidFill>
                <a:latin typeface="Arial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52" y="1856232"/>
            <a:ext cx="5084064" cy="1855380"/>
          </a:xfrm>
          <a:prstGeom prst="rect">
            <a:avLst/>
          </a:prstGeom>
          <a:noFill/>
        </p:spPr>
        <p:txBody>
          <a:bodyPr wrap="square" tIns="64008" bIns="64008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 err="1">
                <a:solidFill>
                  <a:srgbClr val="1E2A3C"/>
                </a:solidFill>
                <a:latin typeface="Arial"/>
              </a:rPr>
              <a:t>Підсім’ї</a:t>
            </a:r>
            <a:r>
              <a:rPr b="0" i="0" dirty="0">
                <a:solidFill>
                  <a:srgbClr val="1E2A3C"/>
                </a:solidFill>
                <a:latin typeface="Arial"/>
              </a:rPr>
              <a:t>: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розробка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ПЗ;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системне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адміністрування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кібербезпека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•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даними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реєстрами</a:t>
            </a:r>
            <a:r>
              <a:rPr b="0" i="0" dirty="0">
                <a:solidFill>
                  <a:srgbClr val="1E2A3C"/>
                </a:solidFill>
                <a:latin typeface="Arial"/>
              </a:rPr>
              <a:t>;</a:t>
            </a:r>
          </a:p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b="0" i="0" dirty="0">
                <a:solidFill>
                  <a:srgbClr val="1E2A3C"/>
                </a:solidFill>
                <a:latin typeface="Arial"/>
              </a:rPr>
              <a:t>• ІТ-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підтримка</a:t>
            </a:r>
            <a:r>
              <a:rPr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b="0" i="0" dirty="0" err="1">
                <a:solidFill>
                  <a:srgbClr val="1E2A3C"/>
                </a:solidFill>
                <a:latin typeface="Arial"/>
              </a:rPr>
              <a:t>користувачів</a:t>
            </a:r>
            <a:r>
              <a:rPr sz="138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0626" y="117989"/>
            <a:ext cx="5278135" cy="6567948"/>
          </a:xfrm>
        </p:spPr>
        <p:txBody>
          <a:bodyPr>
            <a:normAutofit fontScale="32500" lnSpcReduction="20000"/>
          </a:bodyPr>
          <a:lstStyle/>
          <a:p>
            <a:pPr marL="114300" indent="0" algn="just">
              <a:buNone/>
            </a:pPr>
            <a:r>
              <a:rPr lang="uk-UA" sz="37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 професійних сімей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uk-UA" sz="3700" dirty="0">
                <a:latin typeface="Arial" panose="020B0604020202020204" pitchFamily="34" charset="0"/>
                <a:cs typeface="Arial" panose="020B0604020202020204" pitchFamily="34" charset="0"/>
              </a:rPr>
              <a:t>Загальне адміністративне управління 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i="1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ru-RU" sz="3700" i="1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sz="37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sz="3700" i="1" dirty="0" err="1">
                <a:latin typeface="Arial" panose="020B0604020202020204" pitchFamily="34" charset="0"/>
                <a:cs typeface="Arial" panose="020B0604020202020204" pitchFamily="34" charset="0"/>
              </a:rPr>
              <a:t>rale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Юридична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діяльність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i="1" dirty="0" err="1">
                <a:latin typeface="Arial" panose="020B0604020202020204" pitchFamily="34" charset="0"/>
                <a:cs typeface="Arial" panose="020B0604020202020204" pitchFamily="34" charset="0"/>
              </a:rPr>
              <a:t>Affaires</a:t>
            </a:r>
            <a:r>
              <a:rPr lang="ru-RU" sz="3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i="1" dirty="0" err="1">
                <a:latin typeface="Arial" panose="020B0604020202020204" pitchFamily="34" charset="0"/>
                <a:cs typeface="Arial" panose="020B0604020202020204" pitchFamily="34" charset="0"/>
              </a:rPr>
              <a:t>juridiques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Публічні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закупівлі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Achats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publics</a:t>
            </a:r>
            <a:r>
              <a:rPr lang="ru-RU" sz="37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Комунікації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Контроль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інспекція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inspection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Публічні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фінанси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Finances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publiques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Бюджетне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бухгалтерське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budgétaire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comptable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персоналом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humaines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технології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інформаційні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Numérique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systèmes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d’information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Статистика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дослідження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Statistique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études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Безпека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Оборона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Défense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Правосуддя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Дипломатія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міжнародні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відносини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Diplomatie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relations internationals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Освіта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Enseignement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Наукові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дослідження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Охорона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здоров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Action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Культура та культурна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спадщина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Culture et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patrimoine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Спорт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молодіжна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jeunesse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Довкілля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Environnement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Територіальний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Aménagement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territoire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Сільське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господарство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продовольство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alimentation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Transports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Логістика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Logistique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Технічне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обслуговування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Обслуговування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громадян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ru-RU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usagers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742950">
              <a:buFont typeface="+mj-lt"/>
              <a:buAutoNum type="arabicPeriod"/>
            </a:pP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Лабораторна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наукова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експертиза</a:t>
            </a: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7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Laboratoires</a:t>
            </a:r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 et expertise </a:t>
            </a:r>
            <a:r>
              <a:rPr lang="en-US" sz="3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scientifique</a:t>
            </a:r>
            <a:r>
              <a:rPr lang="uk-UA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514350">
              <a:buFont typeface="+mj-lt"/>
              <a:buAutoNum type="arabicPeriod"/>
            </a:pP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0" indent="-51435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51435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5435451" y="1120876"/>
            <a:ext cx="6371850" cy="5427407"/>
          </a:xfrm>
        </p:spPr>
        <p:txBody>
          <a:bodyPr>
            <a:normAutofit fontScale="92500"/>
          </a:bodyPr>
          <a:lstStyle/>
          <a:p>
            <a:pPr marL="114300" indent="0" algn="just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Каталог RIME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структурує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професії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схемою: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indent="0" algn="just">
              <a:buNone/>
            </a:pPr>
            <a:r>
              <a:rPr lang="uk-UA" sz="2400" i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ункціональний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напрям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− широка сфера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фінанси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HR,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безпека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освіта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→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професійна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сім’я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споріднених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професій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у межах одного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напряму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типова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посада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опис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компетенції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вимоги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14300" indent="0" algn="just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just">
              <a:buNone/>
            </a:pPr>
            <a:r>
              <a:rPr lang="uk-UA" sz="2400" i="1" dirty="0">
                <a:latin typeface="Arial" panose="020B0604020202020204" pitchFamily="34" charset="0"/>
                <a:cs typeface="Arial" panose="020B0604020202020204" pitchFamily="34" charset="0"/>
              </a:rPr>
              <a:t>Наприклад: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Сім’я посад: Цифрові технології та інформаційні системи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just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Типова робота: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ІТ-архітектор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Системний адміністратор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Розробник програмного забезпечення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123" y="49165"/>
            <a:ext cx="2566219" cy="1022555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50890" y="88491"/>
            <a:ext cx="5663381" cy="4031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Французька Республіка (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</a:t>
            </a:r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aise</a:t>
            </a:r>
            <a:r>
              <a:rPr lang="uk-UA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3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4560" y="310896"/>
            <a:ext cx="3474720" cy="45720"/>
          </a:xfrm>
          <a:prstGeom prst="rect">
            <a:avLst/>
          </a:prstGeom>
          <a:solidFill>
            <a:srgbClr val="1859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11480" y="310896"/>
            <a:ext cx="1783080" cy="45720"/>
          </a:xfrm>
          <a:prstGeom prst="rect">
            <a:avLst/>
          </a:prstGeom>
          <a:solidFill>
            <a:srgbClr val="F5C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40080" y="658368"/>
            <a:ext cx="10607040" cy="438912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 err="1">
                <a:solidFill>
                  <a:srgbClr val="0D3574"/>
                </a:solidFill>
                <a:latin typeface="Arial"/>
              </a:rPr>
              <a:t>Класифікаційний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2400" b="1" dirty="0" err="1">
                <a:solidFill>
                  <a:srgbClr val="0D3574"/>
                </a:solidFill>
                <a:latin typeface="Arial"/>
              </a:rPr>
              <a:t>код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: [</a:t>
            </a:r>
            <a:r>
              <a:rPr sz="2400" b="1" dirty="0" err="1">
                <a:solidFill>
                  <a:srgbClr val="0D3574"/>
                </a:solidFill>
                <a:latin typeface="Arial"/>
              </a:rPr>
              <a:t>Код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2400" b="1" dirty="0" err="1">
                <a:solidFill>
                  <a:srgbClr val="0D3574"/>
                </a:solidFill>
                <a:latin typeface="Arial"/>
              </a:rPr>
              <a:t>сім'ї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] + [</a:t>
            </a:r>
            <a:r>
              <a:rPr sz="2400" b="1" dirty="0" err="1">
                <a:solidFill>
                  <a:srgbClr val="0D3574"/>
                </a:solidFill>
                <a:latin typeface="Arial"/>
              </a:rPr>
              <a:t>Номер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2400" b="1" dirty="0" err="1">
                <a:solidFill>
                  <a:srgbClr val="0D3574"/>
                </a:solidFill>
                <a:latin typeface="Arial"/>
              </a:rPr>
              <a:t>професії</a:t>
            </a:r>
            <a:r>
              <a:rPr sz="2400" b="1" dirty="0">
                <a:solidFill>
                  <a:srgbClr val="0D3574"/>
                </a:solidFill>
                <a:latin typeface="Arial"/>
              </a:rPr>
              <a:t>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80" y="1545336"/>
            <a:ext cx="3383280" cy="443484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5240">
            <a:solidFill>
              <a:srgbClr val="A6CA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392" y="1755648"/>
            <a:ext cx="2971800" cy="320040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 err="1">
                <a:solidFill>
                  <a:srgbClr val="0D3574"/>
                </a:solidFill>
                <a:latin typeface="Arial"/>
              </a:rPr>
              <a:t>Категорії</a:t>
            </a:r>
            <a:r>
              <a:rPr sz="180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D3574"/>
                </a:solidFill>
                <a:latin typeface="Arial"/>
              </a:rPr>
              <a:t>посад</a:t>
            </a:r>
            <a:endParaRPr sz="1800" b="1" dirty="0">
              <a:solidFill>
                <a:srgbClr val="0D3574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00" y="2231136"/>
            <a:ext cx="2834640" cy="841248"/>
          </a:xfrm>
          <a:prstGeom prst="roundRect">
            <a:avLst>
              <a:gd name="adj" fmla="val 4000"/>
            </a:avLst>
          </a:prstGeom>
          <a:solidFill>
            <a:srgbClr val="EFF6FF"/>
          </a:solidFill>
          <a:ln w="15240">
            <a:solidFill>
              <a:srgbClr val="A6CA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97280" y="2322576"/>
            <a:ext cx="2468880" cy="201168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b="1">
                <a:solidFill>
                  <a:srgbClr val="0D3574"/>
                </a:solidFill>
                <a:latin typeface="Arial"/>
              </a:rPr>
              <a:t>Категорія 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7280" y="2615184"/>
            <a:ext cx="2468880" cy="310896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350" b="1" dirty="0" err="1">
                <a:solidFill>
                  <a:srgbClr val="0D3574"/>
                </a:solidFill>
                <a:latin typeface="Arial"/>
              </a:rPr>
              <a:t>Стратегічне</a:t>
            </a:r>
            <a:r>
              <a:rPr sz="135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1350" b="1" dirty="0" err="1">
                <a:solidFill>
                  <a:srgbClr val="0D3574"/>
                </a:solidFill>
                <a:latin typeface="Arial"/>
              </a:rPr>
              <a:t>управління</a:t>
            </a:r>
            <a:endParaRPr sz="1350" b="1" dirty="0">
              <a:solidFill>
                <a:srgbClr val="0D3574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sz="1350" b="1" dirty="0" err="1">
                <a:solidFill>
                  <a:srgbClr val="0D3574"/>
                </a:solidFill>
                <a:latin typeface="Arial"/>
              </a:rPr>
              <a:t>та</a:t>
            </a:r>
            <a:r>
              <a:rPr sz="1350" b="1" dirty="0">
                <a:solidFill>
                  <a:srgbClr val="0D3574"/>
                </a:solidFill>
                <a:latin typeface="Arial"/>
              </a:rPr>
              <a:t> </a:t>
            </a:r>
            <a:r>
              <a:rPr sz="1350" b="1" dirty="0" err="1">
                <a:solidFill>
                  <a:srgbClr val="0D3574"/>
                </a:solidFill>
                <a:latin typeface="Arial"/>
              </a:rPr>
              <a:t>експертиза</a:t>
            </a:r>
            <a:endParaRPr sz="1350" b="1" dirty="0">
              <a:solidFill>
                <a:srgbClr val="0D3574"/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4400" y="3374136"/>
            <a:ext cx="2834640" cy="841248"/>
          </a:xfrm>
          <a:prstGeom prst="roundRect">
            <a:avLst>
              <a:gd name="adj" fmla="val 4000"/>
            </a:avLst>
          </a:prstGeom>
          <a:solidFill>
            <a:srgbClr val="EFF6FF"/>
          </a:solidFill>
          <a:ln w="15240">
            <a:solidFill>
              <a:srgbClr val="A6CA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097280" y="3465576"/>
            <a:ext cx="2468880" cy="201168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b="1" dirty="0" err="1">
                <a:solidFill>
                  <a:srgbClr val="0D3574"/>
                </a:solidFill>
                <a:latin typeface="Arial"/>
              </a:rPr>
              <a:t>Категорія</a:t>
            </a:r>
            <a:r>
              <a:rPr sz="1500" b="1" dirty="0">
                <a:solidFill>
                  <a:srgbClr val="0D3574"/>
                </a:solidFill>
                <a:latin typeface="Arial"/>
              </a:rPr>
              <a:t> 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7280" y="3758184"/>
            <a:ext cx="2468880" cy="310896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350" b="1">
                <a:solidFill>
                  <a:srgbClr val="0D3574"/>
                </a:solidFill>
                <a:latin typeface="Arial"/>
              </a:rPr>
              <a:t>Координація та контроль</a:t>
            </a:r>
          </a:p>
          <a:p>
            <a:pPr algn="ctr">
              <a:lnSpc>
                <a:spcPct val="100000"/>
              </a:lnSpc>
            </a:pPr>
            <a:r>
              <a:rPr sz="1350" b="1">
                <a:solidFill>
                  <a:srgbClr val="0D3574"/>
                </a:solidFill>
                <a:latin typeface="Arial"/>
              </a:rPr>
              <a:t>виконання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4400" y="4517136"/>
            <a:ext cx="2834640" cy="841248"/>
          </a:xfrm>
          <a:prstGeom prst="roundRect">
            <a:avLst>
              <a:gd name="adj" fmla="val 4000"/>
            </a:avLst>
          </a:prstGeom>
          <a:solidFill>
            <a:srgbClr val="EFF6FF"/>
          </a:solidFill>
          <a:ln w="15240">
            <a:solidFill>
              <a:srgbClr val="A6CA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1097280" y="4608576"/>
            <a:ext cx="2468880" cy="201168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b="1" dirty="0" err="1">
                <a:solidFill>
                  <a:srgbClr val="0D3574"/>
                </a:solidFill>
                <a:latin typeface="Arial"/>
              </a:rPr>
              <a:t>Категорія</a:t>
            </a:r>
            <a:r>
              <a:rPr sz="1500" b="1" dirty="0">
                <a:solidFill>
                  <a:srgbClr val="0D3574"/>
                </a:solidFill>
                <a:latin typeface="Arial"/>
              </a:rPr>
              <a:t> 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4901184"/>
            <a:ext cx="2468880" cy="310896"/>
          </a:xfrm>
          <a:prstGeom prst="rect">
            <a:avLst/>
          </a:prstGeom>
          <a:noFill/>
        </p:spPr>
        <p:txBody>
          <a:bodyPr wrap="square" lIns="27432" tIns="27432" rIns="27432" bIns="27432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350" b="1">
                <a:solidFill>
                  <a:srgbClr val="0D3574"/>
                </a:solidFill>
                <a:latin typeface="Arial"/>
              </a:rPr>
              <a:t>Операційне виконання</a:t>
            </a:r>
          </a:p>
          <a:p>
            <a:pPr algn="ctr">
              <a:lnSpc>
                <a:spcPct val="100000"/>
              </a:lnSpc>
            </a:pPr>
            <a:r>
              <a:rPr sz="1350" b="1">
                <a:solidFill>
                  <a:srgbClr val="0D3574"/>
                </a:solidFill>
                <a:latin typeface="Arial"/>
              </a:rPr>
              <a:t>та надання послуг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97680" y="1545336"/>
            <a:ext cx="7360920" cy="443484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5240">
            <a:solidFill>
              <a:srgbClr val="A6CA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/>
          </a:p>
        </p:txBody>
      </p:sp>
      <p:sp>
        <p:nvSpPr>
          <p:cNvPr id="18" name="TextBox 17"/>
          <p:cNvSpPr txBox="1"/>
          <p:nvPr/>
        </p:nvSpPr>
        <p:spPr>
          <a:xfrm>
            <a:off x="4572000" y="1819656"/>
            <a:ext cx="6812280" cy="3748719"/>
          </a:xfrm>
          <a:prstGeom prst="rect">
            <a:avLst/>
          </a:prstGeom>
          <a:noFill/>
        </p:spPr>
        <p:txBody>
          <a:bodyPr wrap="square" lIns="27432" tIns="27432" rIns="27432" bIns="27432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000" b="0" dirty="0">
                <a:solidFill>
                  <a:srgbClr val="0D3574"/>
                </a:solidFill>
                <a:latin typeface="Arial"/>
              </a:rPr>
              <a:t>У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каталозі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RIME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коди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посади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складаються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з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двох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частин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:</a:t>
            </a:r>
          </a:p>
          <a:p>
            <a:pPr algn="l">
              <a:lnSpc>
                <a:spcPct val="100000"/>
              </a:lnSpc>
            </a:pPr>
            <a:endParaRPr sz="2000" b="0" dirty="0">
              <a:solidFill>
                <a:srgbClr val="0D3574"/>
              </a:solidFill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Перша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частина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—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код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професійної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сім’ї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(RH);</a:t>
            </a: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Друга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частина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—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порядковий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номер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професії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у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сім’ї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Структура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коду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: RH +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номер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професії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.</a:t>
            </a:r>
          </a:p>
          <a:p>
            <a:pPr algn="l">
              <a:lnSpc>
                <a:spcPct val="100000"/>
              </a:lnSpc>
            </a:pPr>
            <a:endParaRPr sz="2000" b="0" dirty="0">
              <a:solidFill>
                <a:srgbClr val="0D3574"/>
              </a:solidFill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sz="2000" b="0" i="1" dirty="0" err="1">
                <a:solidFill>
                  <a:srgbClr val="0D3574"/>
                </a:solidFill>
                <a:latin typeface="Arial"/>
              </a:rPr>
              <a:t>Приклад</a:t>
            </a:r>
            <a:r>
              <a:rPr sz="2000" b="0" i="1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i="1" dirty="0" err="1">
                <a:solidFill>
                  <a:srgbClr val="0D3574"/>
                </a:solidFill>
                <a:latin typeface="Arial"/>
              </a:rPr>
              <a:t>кодування</a:t>
            </a:r>
            <a:r>
              <a:rPr sz="2000" b="0" i="1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i="1" dirty="0" err="1">
                <a:solidFill>
                  <a:srgbClr val="0D3574"/>
                </a:solidFill>
                <a:latin typeface="Arial"/>
              </a:rPr>
              <a:t>посади</a:t>
            </a:r>
            <a:endParaRPr sz="2000" b="0" i="1" dirty="0">
              <a:solidFill>
                <a:srgbClr val="0D3574"/>
              </a:solidFill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Професійна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сім’я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: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сім’я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8.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Управління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персоналом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—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код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RH.</a:t>
            </a: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Типова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посада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: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керівник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з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управління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персоналом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—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номер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01.</a:t>
            </a:r>
          </a:p>
          <a:p>
            <a:pPr algn="l">
              <a:lnSpc>
                <a:spcPct val="100000"/>
              </a:lnSpc>
            </a:pPr>
            <a:r>
              <a:rPr sz="2000" b="0" dirty="0" err="1">
                <a:solidFill>
                  <a:srgbClr val="0D3574"/>
                </a:solidFill>
                <a:latin typeface="Arial"/>
              </a:rPr>
              <a:t>Класифікаційний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код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 </a:t>
            </a:r>
            <a:r>
              <a:rPr sz="2000" b="0" dirty="0" err="1">
                <a:solidFill>
                  <a:srgbClr val="0D3574"/>
                </a:solidFill>
                <a:latin typeface="Arial"/>
              </a:rPr>
              <a:t>посади</a:t>
            </a:r>
            <a:r>
              <a:rPr sz="2000" b="0" dirty="0">
                <a:solidFill>
                  <a:srgbClr val="0D3574"/>
                </a:solidFill>
                <a:latin typeface="Arial"/>
              </a:rPr>
              <a:t>: RH01</a:t>
            </a:r>
          </a:p>
        </p:txBody>
      </p:sp>
    </p:spTree>
    <p:extLst>
      <p:ext uri="{BB962C8B-B14F-4D97-AF65-F5344CB8AC3E}">
        <p14:creationId xmlns:p14="http://schemas.microsoft.com/office/powerpoint/2010/main" val="294025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69"/>
            <a:ext cx="1868129" cy="1077679"/>
          </a:xfrm>
          <a:prstGeom prst="rect">
            <a:avLst/>
          </a:prstGeom>
        </p:spPr>
      </p:pic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0" y="0"/>
            <a:ext cx="3714750" cy="68541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13935" y="330229"/>
            <a:ext cx="52194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</a:pPr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Австралія (</a:t>
            </a:r>
            <a:r>
              <a:rPr lang="uk-UA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</a:t>
            </a:r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uk-U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uk-UA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986" y="1605152"/>
            <a:ext cx="8190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сімей посад, 51 </a:t>
            </a:r>
            <a:r>
              <a:rPr lang="uk-UA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підсім’ю</a:t>
            </a:r>
            <a:r>
              <a:rPr lang="uk-U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229 унікальних ролей</a:t>
            </a:r>
            <a:r>
              <a:rPr lang="uk-U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2800" b="1" kern="1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uk-UA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Трирівнева</a:t>
            </a:r>
            <a:r>
              <a:rPr lang="ru-RU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структура Каталогу:</a:t>
            </a:r>
          </a:p>
          <a:p>
            <a:pPr algn="just"/>
            <a:r>
              <a:rPr lang="uk-UA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Сім’я</a:t>
            </a:r>
            <a:r>
              <a:rPr lang="ru-RU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посад </a:t>
            </a:r>
            <a:r>
              <a:rPr lang="ru-RU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</a:t>
            </a:r>
            <a:r>
              <a:rPr lang="en-US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Families)</a:t>
            </a:r>
            <a:r>
              <a:rPr lang="en-US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ru-RU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</a:t>
            </a:r>
            <a:r>
              <a:rPr lang="uk-UA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</a:t>
            </a:r>
          </a:p>
          <a:p>
            <a:pPr algn="just"/>
            <a:r>
              <a:rPr lang="uk-UA" sz="2800" b="1" kern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Підсім’я</a:t>
            </a:r>
            <a:r>
              <a:rPr lang="ru-RU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 </a:t>
            </a:r>
            <a:r>
              <a:rPr lang="en-US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Functions)</a:t>
            </a:r>
            <a:r>
              <a:rPr lang="en-US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Спеціалізація</a:t>
            </a:r>
          </a:p>
          <a:p>
            <a:pPr algn="just"/>
            <a:r>
              <a:rPr lang="ru-RU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</a:t>
            </a:r>
            <a:r>
              <a:rPr lang="ru-RU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(229 </a:t>
            </a:r>
            <a:r>
              <a:rPr lang="en-US" sz="2800" i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Roles)</a:t>
            </a:r>
            <a:r>
              <a:rPr lang="en-US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ru-RU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Конкретна </a:t>
            </a:r>
            <a:r>
              <a:rPr lang="uk-UA" sz="28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професійна діяльність</a:t>
            </a:r>
          </a:p>
          <a:p>
            <a:pPr indent="450215" algn="just">
              <a:spcAft>
                <a:spcPts val="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5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24360" y="0"/>
            <a:ext cx="45720" cy="685800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01752"/>
            <a:ext cx="1737360" cy="45720"/>
          </a:xfrm>
          <a:prstGeom prst="rect">
            <a:avLst/>
          </a:prstGeom>
          <a:solidFill>
            <a:srgbClr val="F5C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57400" y="301752"/>
            <a:ext cx="3657600" cy="45720"/>
          </a:xfrm>
          <a:prstGeom prst="rect">
            <a:avLst/>
          </a:prstGeom>
          <a:solidFill>
            <a:srgbClr val="185B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93192" y="530352"/>
            <a:ext cx="10058400" cy="502920"/>
          </a:xfrm>
          <a:prstGeom prst="rect">
            <a:avLst/>
          </a:prstGeom>
          <a:noFill/>
        </p:spPr>
        <p:txBody>
          <a:bodyPr wrap="square" lIns="64008" tIns="64008" rIns="64008" bIns="6400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2700" b="1" i="0" dirty="0" err="1">
                <a:solidFill>
                  <a:srgbClr val="0E3670"/>
                </a:solidFill>
                <a:latin typeface="Arial"/>
              </a:rPr>
              <a:t>Австралія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: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ієрархія</a:t>
            </a:r>
            <a:r>
              <a:rPr sz="2700" b="1" i="0" dirty="0">
                <a:solidFill>
                  <a:srgbClr val="0E3670"/>
                </a:solidFill>
                <a:latin typeface="Arial"/>
              </a:rPr>
              <a:t> </a:t>
            </a:r>
            <a:r>
              <a:rPr sz="2700" b="1" i="0" dirty="0" err="1">
                <a:solidFill>
                  <a:srgbClr val="0E3670"/>
                </a:solidFill>
                <a:latin typeface="Arial"/>
              </a:rPr>
              <a:t>рівнів</a:t>
            </a:r>
            <a:endParaRPr sz="2700" b="1" i="0" dirty="0">
              <a:solidFill>
                <a:srgbClr val="0E367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" y="1417320"/>
            <a:ext cx="82296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21208" y="1426464"/>
            <a:ext cx="786384" cy="292608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i="0" dirty="0" err="1">
                <a:solidFill>
                  <a:srgbClr val="FFFFFF"/>
                </a:solidFill>
                <a:latin typeface="Arial"/>
              </a:rPr>
              <a:t>Рівень</a:t>
            </a:r>
            <a:endParaRPr sz="1200" b="1" i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5880" y="1417320"/>
            <a:ext cx="146304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344168" y="1426464"/>
            <a:ext cx="1426464" cy="292608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i="0">
                <a:solidFill>
                  <a:srgbClr val="FFFFFF"/>
                </a:solidFill>
                <a:latin typeface="Arial"/>
              </a:rPr>
              <a:t>Назва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88920" y="1417320"/>
            <a:ext cx="8778240" cy="310896"/>
          </a:xfrm>
          <a:prstGeom prst="rect">
            <a:avLst/>
          </a:prstGeom>
          <a:solidFill>
            <a:srgbClr val="0E3670"/>
          </a:solidFill>
          <a:ln w="1397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2807208" y="1426464"/>
            <a:ext cx="8741664" cy="292608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i="0">
                <a:solidFill>
                  <a:srgbClr val="FFFFFF"/>
                </a:solidFill>
                <a:latin typeface="Arial"/>
              </a:rPr>
              <a:t>Загальна характеристика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920" y="1728216"/>
            <a:ext cx="82296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530352" y="1861615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25880" y="1728216"/>
            <a:ext cx="14630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1353312" y="1861615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APS</a:t>
            </a:r>
            <a:r>
              <a:rPr sz="106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88920" y="1728216"/>
            <a:ext cx="87782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2816352" y="1861615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Початковий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рівень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прості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адміністративні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або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допоміжні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завдання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під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постійним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наглядом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2920" y="2247392"/>
            <a:ext cx="82296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530352" y="2380791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5880" y="2247392"/>
            <a:ext cx="14630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1344168" y="2406952"/>
            <a:ext cx="1408176" cy="200055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060" b="0" i="0" dirty="0">
                <a:solidFill>
                  <a:srgbClr val="1E2A3C"/>
                </a:solidFill>
                <a:latin typeface="Arial"/>
              </a:rPr>
              <a:t>APS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88920" y="2247392"/>
            <a:ext cx="87782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2816352" y="2380791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Стандартні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адміністративні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операції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обмежена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самостійність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2920" y="2766568"/>
            <a:ext cx="82296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502920" y="2869040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25880" y="2766568"/>
            <a:ext cx="14630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1353312" y="2899967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APS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88920" y="2766568"/>
            <a:ext cx="87782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2816352" y="2899967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Адміністративні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та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технічні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функції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середньої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складності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2920" y="3285744"/>
            <a:ext cx="82296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530352" y="3419143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5880" y="3285744"/>
            <a:ext cx="14630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1353312" y="3419143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APS 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788920" y="3285744"/>
            <a:ext cx="87782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2816352" y="3419143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Професійні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або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аналітичні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завдання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участь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у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реалізації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програм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920" y="3804920"/>
            <a:ext cx="82296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530352" y="3938319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25880" y="3804920"/>
            <a:ext cx="14630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1353312" y="3938319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APS 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788920" y="3804920"/>
            <a:ext cx="87782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2816352" y="3938319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Самостійне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виконання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складних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завдань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координація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окремих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напрямів</a:t>
            </a:r>
            <a:r>
              <a:rPr sz="106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2920" y="4324096"/>
            <a:ext cx="82296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528041" y="4475783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325880" y="4324096"/>
            <a:ext cx="14630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1353312" y="4457495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APS 6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788920" y="4324096"/>
            <a:ext cx="87782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0" name="TextBox 49"/>
          <p:cNvSpPr txBox="1"/>
          <p:nvPr/>
        </p:nvSpPr>
        <p:spPr>
          <a:xfrm>
            <a:off x="2816352" y="4457495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Старші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фахівці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аналітика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рекомендації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,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керівництво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невеликими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командами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843272"/>
            <a:ext cx="82296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30352" y="4976671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7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325880" y="4843272"/>
            <a:ext cx="14630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TextBox 53"/>
          <p:cNvSpPr txBox="1"/>
          <p:nvPr/>
        </p:nvSpPr>
        <p:spPr>
          <a:xfrm>
            <a:off x="1353312" y="4976671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EL1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88920" y="4843272"/>
            <a:ext cx="87782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2816352" y="4976671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Керівники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середньої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ланки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підрозділами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02920" y="5362448"/>
            <a:ext cx="82296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521208" y="5459271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325880" y="5362448"/>
            <a:ext cx="14630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0" name="TextBox 59"/>
          <p:cNvSpPr txBox="1"/>
          <p:nvPr/>
        </p:nvSpPr>
        <p:spPr>
          <a:xfrm>
            <a:off x="1353312" y="5495847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EL2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788920" y="5362448"/>
            <a:ext cx="8778240" cy="519176"/>
          </a:xfrm>
          <a:prstGeom prst="rect">
            <a:avLst/>
          </a:prstGeom>
          <a:solidFill>
            <a:srgbClr val="F7FAFE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2816352" y="5495847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Старші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керівники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управління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великими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підрозділами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або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програмами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02920" y="5881624"/>
            <a:ext cx="82296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TextBox 63"/>
          <p:cNvSpPr txBox="1"/>
          <p:nvPr/>
        </p:nvSpPr>
        <p:spPr>
          <a:xfrm>
            <a:off x="530352" y="6015023"/>
            <a:ext cx="76809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325880" y="5881624"/>
            <a:ext cx="14630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1353312" y="6015023"/>
            <a:ext cx="14081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0" i="0" dirty="0">
                <a:solidFill>
                  <a:srgbClr val="1E2A3C"/>
                </a:solidFill>
                <a:latin typeface="Arial"/>
              </a:rPr>
              <a:t>SES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788920" y="5881624"/>
            <a:ext cx="8778240" cy="519176"/>
          </a:xfrm>
          <a:prstGeom prst="rect">
            <a:avLst/>
          </a:prstGeom>
          <a:solidFill>
            <a:srgbClr val="FFFFFF"/>
          </a:solidFill>
          <a:ln w="13970">
            <a:solidFill>
              <a:srgbClr val="AFCB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2816352" y="6015023"/>
            <a:ext cx="8723376" cy="252377"/>
          </a:xfrm>
          <a:prstGeom prst="rect">
            <a:avLst/>
          </a:prstGeom>
          <a:noFill/>
        </p:spPr>
        <p:txBody>
          <a:bodyPr wrap="square" lIns="18288" tIns="18288" rIns="18288" bIns="18288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0" i="0" dirty="0" err="1">
                <a:solidFill>
                  <a:srgbClr val="1E2A3C"/>
                </a:solidFill>
                <a:latin typeface="Arial"/>
              </a:rPr>
              <a:t>Вища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управлінська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ланка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;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стратегічне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 </a:t>
            </a:r>
            <a:r>
              <a:rPr sz="1400" b="0" i="0" dirty="0" err="1">
                <a:solidFill>
                  <a:srgbClr val="1E2A3C"/>
                </a:solidFill>
                <a:latin typeface="Arial"/>
              </a:rPr>
              <a:t>керівництво</a:t>
            </a:r>
            <a:r>
              <a:rPr sz="1400" b="0" i="0" dirty="0">
                <a:solidFill>
                  <a:srgbClr val="1E2A3C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1638</Words>
  <Application>Microsoft Office PowerPoint</Application>
  <PresentationFormat>Widescreen</PresentationFormat>
  <Paragraphs>284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Французька Республіка (République Française)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>generated using python-pptx</dc:description>
  <cp:lastModifiedBy>Огер Аліна Костянтинівна</cp:lastModifiedBy>
  <cp:revision>15</cp:revision>
  <dcterms:created xsi:type="dcterms:W3CDTF">2013-01-27T09:14:16Z</dcterms:created>
  <dcterms:modified xsi:type="dcterms:W3CDTF">2026-05-28T14:32:57Z</dcterms:modified>
  <cp:category/>
</cp:coreProperties>
</file>