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0693400" cy="15113000"/>
  <p:notesSz cx="6735763" cy="9866313"/>
  <p:embeddedFontLst>
    <p:embeddedFont>
      <p:font typeface="Telegraf" panose="020B0604020202020204" charset="0"/>
      <p:regular r:id="rId5"/>
    </p:embeddedFont>
    <p:embeddedFont>
      <p:font typeface="Telegraf Bold" panose="020B0604020202020204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C6CF"/>
    <a:srgbClr val="6375B4"/>
    <a:srgbClr val="009EB6"/>
    <a:srgbClr val="5DDFFD"/>
    <a:srgbClr val="3DD0B4"/>
    <a:srgbClr val="5091CE"/>
    <a:srgbClr val="D9FFE1"/>
    <a:srgbClr val="AFCCFF"/>
    <a:srgbClr val="0AE6AC"/>
    <a:srgbClr val="DEF1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3030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A9AF1-6496-41A5-81A0-BD60114E8720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90750" y="1233488"/>
            <a:ext cx="23542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6378D-EB3E-4636-85D9-F2559CD398D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28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5DDFFD">
                <a:alpha val="70000"/>
              </a:srgbClr>
            </a:gs>
            <a:gs pos="96000">
              <a:srgbClr val="3DD0B4">
                <a:alpha val="45000"/>
                <a:lumMod val="58000"/>
                <a:lumOff val="42000"/>
              </a:srgb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surl.li/suuwxx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zakon.rada.gov.ua/laws/show/z0380-25#n16:~:text=%D0%9F%D0%B5%D1%80%D0%B5%D0%BB%D1%96%D0%BA%0A%D1%82%D0%B5%D1%80%D0%B8%D1%82%D0%BE%D1%80%D1%96%D0%B9%2C%20%D0%BD%D0%B0%20%D1%8F%D0%BA%D0%B8%D1%85%20%D0%B2%D0%B5%D0%B4%D1%83%D1%82%D1%8C%D1%81%D1%8F%20(%D0%B2%D0%B5%D0%BB%D0%B8%D1%81%D1%8F)%20%D0%B1%D0%BE%D0%B9%D0%BE%D0%B2%D1%96%20%D0%B4%D1%96%D1%97%20%D0%B0%D0%B1%D0%BE%20%D1%82%D0%B8%D0%BC%D1%87%D0%B0%D1%81%D0%BE%D0%B2%D0%BE%20%D0%BE%D0%BA%D1%83%D0%BF%D0%BE%D0%B2%D0%B0%D0%BD%D0%B8%D1%85%20%D0%A0%D0%BE%D1%81%D1%96%D0%B9%D1%81%D1%8C%D0%BA%D0%BE%D1%8E%20%D0%A4%D0%B5%D0%B4%D0%B5%D1%80%D0%B0%D1%86%D1%96%D1%94%D1%8E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hyperlink" Target="https://surl.li/xnvdyj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url.li/suuwxx" TargetMode="External"/><Relationship Id="rId5" Type="http://schemas.openxmlformats.org/officeDocument/2006/relationships/hyperlink" Target="https://nads.gov.ua/diyalnist/profesijne-navchannya/derzhavne-zamovlennya/rekomendovanij-perelik-dokumentiv-dlya-uchasti-u-konkursnomu-vidbori-vikonavciv-derzhavnogo-zamovlennya-nads-rekomendaciyi-shchodo-vimog-do-konkursnih-propozicij-ta-primirni-formi-konkursnoyi-dokumentaciyi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1"/>
          <p:cNvSpPr txBox="1"/>
          <p:nvPr/>
        </p:nvSpPr>
        <p:spPr>
          <a:xfrm>
            <a:off x="-7305" y="195610"/>
            <a:ext cx="10693400" cy="1261692"/>
          </a:xfrm>
          <a:prstGeom prst="rect">
            <a:avLst/>
          </a:prstGeom>
          <a:solidFill>
            <a:srgbClr val="5CC6CF">
              <a:alpha val="0"/>
            </a:srgb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rPr>
              <a:t>НАЙЧАСТІШІ  ПОМИЛКИ </a:t>
            </a:r>
          </a:p>
          <a:p>
            <a:pPr algn="ctr">
              <a:lnSpc>
                <a:spcPct val="150000"/>
              </a:lnSpc>
            </a:pPr>
            <a:r>
              <a:rPr lang="uk-UA" sz="1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rPr>
              <a:t>ПРИ ЗАПОВНЕННІ КОНКУРСНОЇ ДОКУМЕНТАЦІЇ </a:t>
            </a:r>
          </a:p>
          <a:p>
            <a:pPr algn="ctr">
              <a:lnSpc>
                <a:spcPct val="150000"/>
              </a:lnSpc>
            </a:pPr>
            <a:r>
              <a:rPr lang="uk-UA" sz="1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rPr>
              <a:t> УЧАСНИКАМИ КОНКУРСНОГО ВІДБОРУ ВИКОНАВЦІВ ДЕРЖАВНОГО ЗАМОВЛЕННЯ НАДС </a:t>
            </a:r>
          </a:p>
          <a:p>
            <a:pPr algn="ctr">
              <a:lnSpc>
                <a:spcPct val="150000"/>
              </a:lnSpc>
            </a:pPr>
            <a:r>
              <a:rPr lang="uk-UA" sz="1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rPr>
              <a:t>НА ПІДВИЩЕННЯ КВАЛІФІКАЦІЇ ДЕРЖАВНИХ СЛУЖБОВЦІВ ТА ПОСАДОВИХ ОСІБ МІСЦЕВОГО САМОВРЯДУВАННЯ</a:t>
            </a:r>
          </a:p>
          <a:p>
            <a:pPr algn="ctr">
              <a:lnSpc>
                <a:spcPts val="228"/>
              </a:lnSpc>
            </a:pPr>
            <a:endParaRPr lang="uk-UA" sz="1400" b="1" dirty="0">
              <a:solidFill>
                <a:srgbClr val="FFFFFF"/>
              </a:solidFill>
              <a:latin typeface="Times New Roman" panose="02020603050405020304" pitchFamily="18" charset="0"/>
              <a:ea typeface="Telegraf Bold"/>
              <a:cs typeface="Times New Roman" panose="02020603050405020304" pitchFamily="18" charset="0"/>
              <a:sym typeface="Telegraf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523127" y="8142670"/>
            <a:ext cx="467263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rPr>
              <a:t>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702449" y="8179197"/>
            <a:ext cx="4368672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rPr>
              <a:t> 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480082" y="12976429"/>
            <a:ext cx="9283848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rPr>
              <a:t> </a:t>
            </a:r>
            <a:endParaRPr lang="uk-UA" sz="1400" dirty="0">
              <a:solidFill>
                <a:srgbClr val="010101"/>
              </a:solidFill>
              <a:latin typeface="Times New Roman" panose="02020603050405020304" pitchFamily="18" charset="0"/>
              <a:ea typeface="Telegraf"/>
              <a:cs typeface="Times New Roman" panose="02020603050405020304" pitchFamily="18" charset="0"/>
              <a:sym typeface="Telegraf"/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511B7D1C-1DB8-BEC1-EBB1-9D87FA8CE791}"/>
              </a:ext>
            </a:extLst>
          </p:cNvPr>
          <p:cNvGrpSpPr/>
          <p:nvPr/>
        </p:nvGrpSpPr>
        <p:grpSpPr>
          <a:xfrm>
            <a:off x="475083" y="5604740"/>
            <a:ext cx="4844514" cy="5132208"/>
            <a:chOff x="488716" y="5603736"/>
            <a:chExt cx="4844514" cy="5132208"/>
          </a:xfrm>
        </p:grpSpPr>
        <p:sp>
          <p:nvSpPr>
            <p:cNvPr id="19" name="Freeform 19"/>
            <p:cNvSpPr/>
            <p:nvPr/>
          </p:nvSpPr>
          <p:spPr>
            <a:xfrm>
              <a:off x="4162460" y="6431941"/>
              <a:ext cx="1170770" cy="1168083"/>
            </a:xfrm>
            <a:custGeom>
              <a:avLst/>
              <a:gdLst/>
              <a:ahLst/>
              <a:cxnLst/>
              <a:rect l="l" t="t" r="r" b="b"/>
              <a:pathLst>
                <a:path w="1141852" h="1141852">
                  <a:moveTo>
                    <a:pt x="0" y="0"/>
                  </a:moveTo>
                  <a:lnTo>
                    <a:pt x="1141852" y="0"/>
                  </a:lnTo>
                  <a:lnTo>
                    <a:pt x="1141852" y="1141852"/>
                  </a:lnTo>
                  <a:lnTo>
                    <a:pt x="0" y="11418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uk-UA" dirty="0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1062074" y="5836874"/>
              <a:ext cx="3293874" cy="46166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 У критерії «Міжнародна співпраця» Довідки про діяльність закладу:</a:t>
              </a:r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590629" y="5603736"/>
              <a:ext cx="504968" cy="1003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7699"/>
                </a:lnSpc>
              </a:pPr>
              <a:r>
                <a:rPr lang="uk-UA" sz="5499" b="1" dirty="0">
                  <a:solidFill>
                    <a:srgbClr val="02B2BB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3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488716" y="6519597"/>
              <a:ext cx="4755698" cy="42163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- зазначено відсутність угод (меморандумів) 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про співпрацю, укладених  з міжнародними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партнерами упродовж останніх 3 років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(у відповідному полі обрано варіант «ні»),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проте в розширеному переліку інформація наявна;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- зазначено угоди, укладені не за останні 3 роки.</a:t>
              </a:r>
            </a:p>
            <a:p>
              <a:pPr algn="l">
                <a:lnSpc>
                  <a:spcPts val="1820"/>
                </a:lnSpc>
              </a:pPr>
              <a:endPara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l">
                <a:lnSpc>
                  <a:spcPts val="1820"/>
                </a:lnSpc>
                <a:spcAft>
                  <a:spcPts val="600"/>
                </a:spcAft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-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Якщо заклад має угоди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(меморандуми) про співпрацю, укладені з міжнародними партнерами упродовж останніх </a:t>
              </a:r>
              <a:b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</a:b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3 років, необхідно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у відповідному полі обрати варіант «так» та зазначити їх у розширеному переліку; якщо угоди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(меморандуми) про співпрацю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відсутні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полі</a:t>
              </a:r>
              <a:b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</a:b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«інші випадки»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необхідно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поставити знак «</a:t>
              </a:r>
              <a:r>
                <a:rPr lang="uk-UA" sz="1400" b="1" i="0" dirty="0">
                  <a:solidFill>
                    <a:srgbClr val="202122"/>
                  </a:solidFill>
                  <a:effectLst/>
                  <a:latin typeface="Arial" panose="020B0604020202020204" pitchFamily="34" charset="0"/>
                </a:rPr>
                <a:t>✓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»;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зазначити угоди,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укладені упродовж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останніх 3 років </a:t>
              </a:r>
              <a:br>
                <a:rPr lang="uk-UA" sz="1400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</a:b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 урахуванням року подання конкурсної пропозиції (наприклад,  у 2025 році – це угоди,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укладені </a:t>
              </a:r>
              <a:b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</a:b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2023 – 2025 роках).</a:t>
              </a: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703995EA-B012-DAFC-E36D-99A395926C73}"/>
              </a:ext>
            </a:extLst>
          </p:cNvPr>
          <p:cNvGrpSpPr/>
          <p:nvPr/>
        </p:nvGrpSpPr>
        <p:grpSpPr>
          <a:xfrm>
            <a:off x="376942" y="10816108"/>
            <a:ext cx="9924906" cy="3756222"/>
            <a:chOff x="387582" y="10921099"/>
            <a:chExt cx="9924906" cy="3756222"/>
          </a:xfrm>
        </p:grpSpPr>
        <p:grpSp>
          <p:nvGrpSpPr>
            <p:cNvPr id="13" name="Group 13"/>
            <p:cNvGrpSpPr/>
            <p:nvPr/>
          </p:nvGrpSpPr>
          <p:grpSpPr>
            <a:xfrm>
              <a:off x="387582" y="11017545"/>
              <a:ext cx="9924906" cy="3523850"/>
              <a:chOff x="0" y="0"/>
              <a:chExt cx="3098998" cy="1043254"/>
            </a:xfrm>
            <a:solidFill>
              <a:srgbClr val="DEF1EF"/>
            </a:solidFill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3098998" cy="1043254"/>
              </a:xfrm>
              <a:custGeom>
                <a:avLst/>
                <a:gdLst/>
                <a:ahLst/>
                <a:cxnLst/>
                <a:rect l="l" t="t" r="r" b="b"/>
                <a:pathLst>
                  <a:path w="3098998" h="1143974">
                    <a:moveTo>
                      <a:pt x="43364" y="0"/>
                    </a:moveTo>
                    <a:lnTo>
                      <a:pt x="3055635" y="0"/>
                    </a:lnTo>
                    <a:cubicBezTo>
                      <a:pt x="3079584" y="0"/>
                      <a:pt x="3098998" y="19415"/>
                      <a:pt x="3098998" y="43364"/>
                    </a:cubicBezTo>
                    <a:lnTo>
                      <a:pt x="3098998" y="1100610"/>
                    </a:lnTo>
                    <a:cubicBezTo>
                      <a:pt x="3098998" y="1124559"/>
                      <a:pt x="3079584" y="1143974"/>
                      <a:pt x="3055635" y="1143974"/>
                    </a:cubicBezTo>
                    <a:lnTo>
                      <a:pt x="43364" y="1143974"/>
                    </a:lnTo>
                    <a:cubicBezTo>
                      <a:pt x="19415" y="1143974"/>
                      <a:pt x="0" y="1124559"/>
                      <a:pt x="0" y="1100610"/>
                    </a:cubicBezTo>
                    <a:lnTo>
                      <a:pt x="0" y="43364"/>
                    </a:lnTo>
                    <a:cubicBezTo>
                      <a:pt x="0" y="19415"/>
                      <a:pt x="19415" y="0"/>
                      <a:pt x="43364" y="0"/>
                    </a:cubicBezTo>
                    <a:close/>
                  </a:path>
                </a:pathLst>
              </a:custGeom>
              <a:grpFill/>
              <a:ln w="19050" cap="rnd">
                <a:solidFill>
                  <a:srgbClr val="004AAD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uk-UA" dirty="0"/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34401" y="25653"/>
                <a:ext cx="2945015" cy="9916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100"/>
                  </a:lnSpc>
                  <a:spcBef>
                    <a:spcPct val="0"/>
                  </a:spcBef>
                </a:pPr>
                <a:endParaRPr lang="uk-UA" dirty="0"/>
              </a:p>
            </p:txBody>
          </p:sp>
        </p:grpSp>
        <p:sp>
          <p:nvSpPr>
            <p:cNvPr id="24" name="Freeform 24"/>
            <p:cNvSpPr/>
            <p:nvPr/>
          </p:nvSpPr>
          <p:spPr>
            <a:xfrm>
              <a:off x="8578281" y="11712013"/>
              <a:ext cx="1375101" cy="1413986"/>
            </a:xfrm>
            <a:custGeom>
              <a:avLst/>
              <a:gdLst/>
              <a:ahLst/>
              <a:cxnLst/>
              <a:rect l="l" t="t" r="r" b="b"/>
              <a:pathLst>
                <a:path w="1375101" h="1413986">
                  <a:moveTo>
                    <a:pt x="0" y="0"/>
                  </a:moveTo>
                  <a:lnTo>
                    <a:pt x="1375101" y="0"/>
                  </a:lnTo>
                  <a:lnTo>
                    <a:pt x="1375101" y="1413985"/>
                  </a:lnTo>
                  <a:lnTo>
                    <a:pt x="0" y="141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uk-UA" dirty="0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1689100" y="11230933"/>
              <a:ext cx="7533553" cy="43601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У критерії «Досвід надання освітніх послуг поза межами державного замовлення НАДС» </a:t>
              </a:r>
              <a:b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Довідки про діяльність закладу:</a:t>
              </a:r>
            </a:p>
          </p:txBody>
        </p:sp>
        <p:sp>
          <p:nvSpPr>
            <p:cNvPr id="39" name="TextBox 39"/>
            <p:cNvSpPr txBox="1"/>
            <p:nvPr/>
          </p:nvSpPr>
          <p:spPr>
            <a:xfrm>
              <a:off x="452978" y="10921099"/>
              <a:ext cx="609096" cy="10032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7699"/>
                </a:lnSpc>
              </a:pPr>
              <a:r>
                <a:rPr lang="uk-UA" sz="5499" b="1" dirty="0">
                  <a:solidFill>
                    <a:srgbClr val="004AAD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5</a:t>
              </a:r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544217" y="11845968"/>
              <a:ext cx="9626056" cy="28313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зазначено відсутність ПК за рахунок коштів державного, місцевого бюджетів, юридичних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та фізичних осіб, інших коштів не заборонених законодавством та / або із залученням 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проєктів (програм) міжнародної технічної допомоги упродовж останніх  3 років 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(у відповідному полі обрано варіант «ні»), проте в розширеному переліку інформація наявна.</a:t>
              </a:r>
            </a:p>
            <a:p>
              <a:pPr algn="just">
                <a:lnSpc>
                  <a:spcPts val="1820"/>
                </a:lnSpc>
              </a:pPr>
              <a:endPara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just">
                <a:lnSpc>
                  <a:spcPts val="1820"/>
                </a:lnSpc>
                <a:spcAft>
                  <a:spcPts val="600"/>
                </a:spcAft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Якщо заклад здійснює ПК </a:t>
              </a:r>
              <a:r>
                <a:rPr lang="uk-UA" sz="1400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за рахунок коштів державного, місцевого бюджетів, юридичних та фізичних осіб, інших коштів не заборонених законодавством та / або із залученням проєктів (програм) міжнародної технічної допомоги упродовж останніх 3 років, необхідно </a:t>
              </a:r>
              <a:r>
                <a:rPr lang="uk-UA" sz="1400" b="1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відповідному полі обрати варіант «так» та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деталізувати таку інформацію</a:t>
              </a:r>
              <a:r>
                <a:rPr lang="uk-UA" sz="1400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(зазначати організації, установи та роки здійснення ПК) </a:t>
              </a:r>
              <a:r>
                <a:rPr lang="uk-UA" sz="1400" b="1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розширеному переліку</a:t>
              </a:r>
              <a:r>
                <a:rPr lang="uk-UA" sz="1400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;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якщо</a:t>
              </a:r>
              <a:r>
                <a:rPr lang="uk-UA" sz="1400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такий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досвід</a:t>
              </a:r>
              <a:r>
                <a:rPr lang="uk-UA" sz="1400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b="1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відсутній</a:t>
              </a:r>
              <a:r>
                <a:rPr lang="uk-UA" sz="1400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то </a:t>
              </a:r>
              <a:r>
                <a:rPr lang="uk-UA" sz="1400" b="1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полі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«інші випадки» </a:t>
              </a:r>
              <a:r>
                <a:rPr lang="uk-UA" sz="1400" b="1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необхідно поставити знак «</a:t>
              </a:r>
              <a:r>
                <a:rPr lang="uk-UA" sz="1400" b="1" i="0" dirty="0">
                  <a:solidFill>
                    <a:srgbClr val="202122"/>
                  </a:solidFill>
                  <a:effectLst/>
                  <a:latin typeface="Arial" panose="020B0604020202020204" pitchFamily="34" charset="0"/>
                </a:rPr>
                <a:t>✓</a:t>
              </a:r>
              <a:r>
                <a:rPr lang="uk-UA" sz="1400" b="1" dirty="0">
                  <a:solidFill>
                    <a:srgbClr val="010101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».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</a:p>
          </p:txBody>
        </p: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5CAADF81-951B-5651-70A4-92A9A444645C}"/>
              </a:ext>
            </a:extLst>
          </p:cNvPr>
          <p:cNvGrpSpPr/>
          <p:nvPr/>
        </p:nvGrpSpPr>
        <p:grpSpPr>
          <a:xfrm>
            <a:off x="5445260" y="1474224"/>
            <a:ext cx="4808601" cy="4432679"/>
            <a:chOff x="5548910" y="1437225"/>
            <a:chExt cx="4808601" cy="4432679"/>
          </a:xfrm>
        </p:grpSpPr>
        <p:sp>
          <p:nvSpPr>
            <p:cNvPr id="20" name="TextBox 20"/>
            <p:cNvSpPr txBox="1"/>
            <p:nvPr/>
          </p:nvSpPr>
          <p:spPr>
            <a:xfrm>
              <a:off x="5548910" y="1437225"/>
              <a:ext cx="609371" cy="10032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7699"/>
                </a:lnSpc>
              </a:pPr>
              <a:r>
                <a:rPr lang="uk-UA" sz="5499" b="1" dirty="0">
                  <a:solidFill>
                    <a:srgbClr val="02B2BB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2</a:t>
              </a: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5634805" y="2346054"/>
              <a:ext cx="4722706" cy="35238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мають практичний досвід роботи в органах державної влади та / або органах місцевого самоврядування: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  наукові консультанти, тренери комунальних навчальних закладів, установ та організацій;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  директори державних підприємств;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  голови, їх заступники та члени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правлінь громадських організацій;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  керівники інформаційних центрів;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  члени постійних комісій тощо.</a:t>
              </a:r>
            </a:p>
            <a:p>
              <a:pPr algn="l">
                <a:lnSpc>
                  <a:spcPts val="1820"/>
                </a:lnSpc>
              </a:pPr>
              <a:endPara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just">
                <a:lnSpc>
                  <a:spcPts val="1820"/>
                </a:lnSpc>
                <a:spcAft>
                  <a:spcPts val="600"/>
                </a:spcAft>
              </a:pP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 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Враховувати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тільки тих осіб, які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мають практичний досвід роботи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в органах державної влади та / або органах місцевого самоврядування (наприклад: депутати районних, обласних рад, радники тощо).</a:t>
              </a:r>
              <a:endPara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6233059" y="1683843"/>
              <a:ext cx="3696453" cy="4616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У критерії «Кадрове забезпечення освітнього процесу» Довідки про діяльність закладу:</a:t>
              </a:r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A2D8DE8E-8FD3-D1A9-E36B-CECD02722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8281" y="2937377"/>
              <a:ext cx="1734977" cy="1734977"/>
            </a:xfrm>
            <a:prstGeom prst="rect">
              <a:avLst/>
            </a:prstGeom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D58C7E2-5218-C667-B621-21CB10914B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385" y="-281722"/>
            <a:ext cx="1966732" cy="1478486"/>
          </a:xfrm>
          <a:prstGeom prst="rect">
            <a:avLst/>
          </a:prstGeom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FFBF5F4B-1741-CA20-B6EE-8200B23E7A52}"/>
              </a:ext>
            </a:extLst>
          </p:cNvPr>
          <p:cNvGrpSpPr/>
          <p:nvPr/>
        </p:nvGrpSpPr>
        <p:grpSpPr>
          <a:xfrm>
            <a:off x="5560252" y="6086103"/>
            <a:ext cx="4693609" cy="4191832"/>
            <a:chOff x="5618879" y="6266287"/>
            <a:chExt cx="4693609" cy="4191832"/>
          </a:xfrm>
        </p:grpSpPr>
        <p:grpSp>
          <p:nvGrpSpPr>
            <p:cNvPr id="17" name="Group 13">
              <a:extLst>
                <a:ext uri="{FF2B5EF4-FFF2-40B4-BE49-F238E27FC236}">
                  <a16:creationId xmlns:a16="http://schemas.microsoft.com/office/drawing/2014/main" id="{E9120DFC-A803-C457-0ADA-7B7604F34515}"/>
                </a:ext>
              </a:extLst>
            </p:cNvPr>
            <p:cNvGrpSpPr/>
            <p:nvPr/>
          </p:nvGrpSpPr>
          <p:grpSpPr>
            <a:xfrm>
              <a:off x="5618879" y="6357183"/>
              <a:ext cx="4693609" cy="4100936"/>
              <a:chOff x="0" y="25653"/>
              <a:chExt cx="3098998" cy="1043254"/>
            </a:xfrm>
            <a:solidFill>
              <a:srgbClr val="DEF1EF"/>
            </a:solidFill>
          </p:grpSpPr>
          <p:sp>
            <p:nvSpPr>
              <p:cNvPr id="18" name="Freeform 14">
                <a:extLst>
                  <a:ext uri="{FF2B5EF4-FFF2-40B4-BE49-F238E27FC236}">
                    <a16:creationId xmlns:a16="http://schemas.microsoft.com/office/drawing/2014/main" id="{7BCCB396-FA3D-1EF4-47AC-1CFE2DE24A36}"/>
                  </a:ext>
                </a:extLst>
              </p:cNvPr>
              <p:cNvSpPr/>
              <p:nvPr/>
            </p:nvSpPr>
            <p:spPr>
              <a:xfrm>
                <a:off x="0" y="25653"/>
                <a:ext cx="3098998" cy="1043254"/>
              </a:xfrm>
              <a:custGeom>
                <a:avLst/>
                <a:gdLst/>
                <a:ahLst/>
                <a:cxnLst/>
                <a:rect l="l" t="t" r="r" b="b"/>
                <a:pathLst>
                  <a:path w="3098998" h="1143974">
                    <a:moveTo>
                      <a:pt x="43364" y="0"/>
                    </a:moveTo>
                    <a:lnTo>
                      <a:pt x="3055635" y="0"/>
                    </a:lnTo>
                    <a:cubicBezTo>
                      <a:pt x="3079584" y="0"/>
                      <a:pt x="3098998" y="19415"/>
                      <a:pt x="3098998" y="43364"/>
                    </a:cubicBezTo>
                    <a:lnTo>
                      <a:pt x="3098998" y="1100610"/>
                    </a:lnTo>
                    <a:cubicBezTo>
                      <a:pt x="3098998" y="1124559"/>
                      <a:pt x="3079584" y="1143974"/>
                      <a:pt x="3055635" y="1143974"/>
                    </a:cubicBezTo>
                    <a:lnTo>
                      <a:pt x="43364" y="1143974"/>
                    </a:lnTo>
                    <a:cubicBezTo>
                      <a:pt x="19415" y="1143974"/>
                      <a:pt x="0" y="1124559"/>
                      <a:pt x="0" y="1100610"/>
                    </a:cubicBezTo>
                    <a:lnTo>
                      <a:pt x="0" y="43364"/>
                    </a:lnTo>
                    <a:cubicBezTo>
                      <a:pt x="0" y="19415"/>
                      <a:pt x="19415" y="0"/>
                      <a:pt x="43364" y="0"/>
                    </a:cubicBezTo>
                    <a:close/>
                  </a:path>
                </a:pathLst>
              </a:custGeom>
              <a:grpFill/>
              <a:ln w="19050" cap="rnd">
                <a:solidFill>
                  <a:srgbClr val="004AAD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uk-UA" dirty="0"/>
              </a:p>
            </p:txBody>
          </p:sp>
          <p:sp>
            <p:nvSpPr>
              <p:cNvPr id="45" name="TextBox 15">
                <a:extLst>
                  <a:ext uri="{FF2B5EF4-FFF2-40B4-BE49-F238E27FC236}">
                    <a16:creationId xmlns:a16="http://schemas.microsoft.com/office/drawing/2014/main" id="{6176C31F-222B-B798-8A69-BC64DCEC223A}"/>
                  </a:ext>
                </a:extLst>
              </p:cNvPr>
              <p:cNvSpPr txBox="1"/>
              <p:nvPr/>
            </p:nvSpPr>
            <p:spPr>
              <a:xfrm>
                <a:off x="64634" y="47809"/>
                <a:ext cx="2988416" cy="9916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2100"/>
                  </a:lnSpc>
                  <a:spcBef>
                    <a:spcPct val="0"/>
                  </a:spcBef>
                </a:pPr>
                <a:endParaRPr lang="uk-UA" dirty="0"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5771032" y="6266287"/>
              <a:ext cx="582729" cy="10032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7699"/>
                </a:lnSpc>
              </a:pPr>
              <a:r>
                <a:rPr lang="uk-UA" sz="5499" b="1" dirty="0">
                  <a:solidFill>
                    <a:srgbClr val="004AAD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4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6398315" y="6469698"/>
              <a:ext cx="3381487" cy="6924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У критерії «Інформація щодо місця реєстрації (регіон) закладу»</a:t>
              </a:r>
            </a:p>
            <a:p>
              <a:pPr algn="ctr">
                <a:lnSpc>
                  <a:spcPts val="1820"/>
                </a:lnSpc>
              </a:pP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Довідки про діяльність закладу:</a:t>
              </a: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8949884" y="8399219"/>
              <a:ext cx="1362604" cy="38728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79"/>
                </a:lnSpc>
              </a:pPr>
              <a:r>
                <a:rPr lang="uk-UA" sz="9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Перелік територій </a:t>
              </a:r>
            </a:p>
            <a:p>
              <a:pPr algn="ctr">
                <a:lnSpc>
                  <a:spcPts val="979"/>
                </a:lnSpc>
              </a:pPr>
              <a:r>
                <a:rPr lang="uk-UA" sz="9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(наказ від 28.02.2025 </a:t>
              </a:r>
              <a:br>
                <a:rPr lang="uk-UA" sz="9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9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№ 376)</a:t>
              </a:r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5745575" y="7338008"/>
              <a:ext cx="4363426" cy="310065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не обрано область / район /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територіальна громада, де ведуться /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можливі бойові дії. </a:t>
              </a:r>
            </a:p>
            <a:p>
              <a:pPr algn="l">
                <a:lnSpc>
                  <a:spcPts val="1820"/>
                </a:lnSpc>
                <a:spcAft>
                  <a:spcPts val="300"/>
                </a:spcAft>
              </a:pPr>
              <a:endPara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l">
                <a:lnSpc>
                  <a:spcPts val="1820"/>
                </a:lnSpc>
                <a:spcAft>
                  <a:spcPts val="600"/>
                </a:spcAft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 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Якщо заклад розташований на території,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де ведуться / можливі бойові дії згідно  з 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u="sng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  <a:hlinkClick r:id="rId6" tooltip="https://zakon.rada.gov.ua/laws/show/z0380-25#n16:~:text=%D0%9F%D0%B5%D1%80%D0%B5%D0%BB%D1%96%D0%BA%0A%D1%82%D0%B5%D1%80%D0%B8%D1%82%D0%BE%D1%80%D1%96%D0%B9%2C%20%D0%BD%D0%B0%20%D1%8F%D0%BA%D0%B8%D1%85%20%D0%B2%D0%B5%D0%B4%D1%83%D1%82%D1%8C%D1%81%D1%8F%20(%D0%B2%D0%B5%D0%BB%D0%B8%D1%81%D1%8F)%20%D0%B1%D0%BE%D0%B9%D0%BE%D0%B2%D1%96%20%D0%B4%D1%96%D1%97%20%D0%B0%D0%B1%D0%BE%20%D1%82%D0%B8%D0%BC%D1%87%D0%B0%D1%81%D0%BE%D0%B2%D0%BE%20%D0%BE%D0%BA%D1%83%D0%BF%D0%BE%D0%B2%D0%B0%D0%BD%D0%B8%D1%85%20%D0%A0%D0%BE%D1%81%D1%96%D0%B9%D1%81%D1%8C%D0%BA%D0%BE%D1%8E%20%D0%A4%D0%B5%D0%B4%D0%B5%D1%80%D0%B0%D1%86%D1%96%D1%94%D1%8E"/>
                </a:rPr>
                <a:t>Переліком територій, на яких ведуться (велися) бойові дії або тимчасово окупованих Російською Федерацією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b="1" dirty="0"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(відсутня дата припинення можливості бойових дій)</a:t>
              </a:r>
              <a:r>
                <a:rPr lang="uk-UA" sz="1400" dirty="0"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</a:t>
              </a:r>
              <a:r>
                <a:rPr lang="uk-UA" sz="1400" b="1" dirty="0"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необхідно обрати область / район / територіальну громаду за місцем реєстрації, яка співпадає з місцезнаходженням закладу.</a:t>
              </a:r>
            </a:p>
          </p:txBody>
        </p: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582E4265-880D-5F20-DC30-2AEC8AA816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68716" t="47209" r="23634" b="40052"/>
            <a:stretch>
              <a:fillRect/>
            </a:stretch>
          </p:blipFill>
          <p:spPr>
            <a:xfrm>
              <a:off x="9051967" y="7347441"/>
              <a:ext cx="1101637" cy="1031859"/>
            </a:xfrm>
            <a:prstGeom prst="rect">
              <a:avLst/>
            </a:prstGeom>
          </p:spPr>
        </p:pic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330F0533-7314-4787-337D-9270E098DFAD}"/>
              </a:ext>
            </a:extLst>
          </p:cNvPr>
          <p:cNvGrpSpPr/>
          <p:nvPr/>
        </p:nvGrpSpPr>
        <p:grpSpPr>
          <a:xfrm>
            <a:off x="387582" y="1561358"/>
            <a:ext cx="4965788" cy="4044489"/>
            <a:chOff x="452978" y="1521062"/>
            <a:chExt cx="4965788" cy="4044489"/>
          </a:xfrm>
        </p:grpSpPr>
        <p:grpSp>
          <p:nvGrpSpPr>
            <p:cNvPr id="3" name="Группа 2">
              <a:extLst>
                <a:ext uri="{FF2B5EF4-FFF2-40B4-BE49-F238E27FC236}">
                  <a16:creationId xmlns:a16="http://schemas.microsoft.com/office/drawing/2014/main" id="{95DEB4FD-7B22-393A-513D-9C5A290A075F}"/>
                </a:ext>
              </a:extLst>
            </p:cNvPr>
            <p:cNvGrpSpPr/>
            <p:nvPr/>
          </p:nvGrpSpPr>
          <p:grpSpPr>
            <a:xfrm>
              <a:off x="452978" y="1688329"/>
              <a:ext cx="4965788" cy="3877222"/>
              <a:chOff x="390963" y="1676491"/>
              <a:chExt cx="4965788" cy="3877222"/>
            </a:xfrm>
          </p:grpSpPr>
          <p:grpSp>
            <p:nvGrpSpPr>
              <p:cNvPr id="50" name="Group 13">
                <a:extLst>
                  <a:ext uri="{FF2B5EF4-FFF2-40B4-BE49-F238E27FC236}">
                    <a16:creationId xmlns:a16="http://schemas.microsoft.com/office/drawing/2014/main" id="{B717700D-B750-EA65-1A05-5C661666559C}"/>
                  </a:ext>
                </a:extLst>
              </p:cNvPr>
              <p:cNvGrpSpPr/>
              <p:nvPr/>
            </p:nvGrpSpPr>
            <p:grpSpPr>
              <a:xfrm>
                <a:off x="390963" y="1676491"/>
                <a:ext cx="4965788" cy="3877222"/>
                <a:chOff x="0" y="0"/>
                <a:chExt cx="3098998" cy="1043254"/>
              </a:xfrm>
              <a:solidFill>
                <a:srgbClr val="DEF1EF"/>
              </a:solidFill>
            </p:grpSpPr>
            <p:sp>
              <p:nvSpPr>
                <p:cNvPr id="51" name="Freeform 14">
                  <a:extLst>
                    <a:ext uri="{FF2B5EF4-FFF2-40B4-BE49-F238E27FC236}">
                      <a16:creationId xmlns:a16="http://schemas.microsoft.com/office/drawing/2014/main" id="{E6578B4F-A0CB-A826-84FF-89D5793D463E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098998" cy="10432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98998" h="1143974">
                      <a:moveTo>
                        <a:pt x="43364" y="0"/>
                      </a:moveTo>
                      <a:lnTo>
                        <a:pt x="3055635" y="0"/>
                      </a:lnTo>
                      <a:cubicBezTo>
                        <a:pt x="3079584" y="0"/>
                        <a:pt x="3098998" y="19415"/>
                        <a:pt x="3098998" y="43364"/>
                      </a:cubicBezTo>
                      <a:lnTo>
                        <a:pt x="3098998" y="1100610"/>
                      </a:lnTo>
                      <a:cubicBezTo>
                        <a:pt x="3098998" y="1124559"/>
                        <a:pt x="3079584" y="1143974"/>
                        <a:pt x="3055635" y="1143974"/>
                      </a:cubicBezTo>
                      <a:lnTo>
                        <a:pt x="43364" y="1143974"/>
                      </a:lnTo>
                      <a:cubicBezTo>
                        <a:pt x="19415" y="1143974"/>
                        <a:pt x="0" y="1124559"/>
                        <a:pt x="0" y="1100610"/>
                      </a:cubicBezTo>
                      <a:lnTo>
                        <a:pt x="0" y="43364"/>
                      </a:lnTo>
                      <a:cubicBezTo>
                        <a:pt x="0" y="19415"/>
                        <a:pt x="19415" y="0"/>
                        <a:pt x="43364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rgbClr val="004AAD"/>
                  </a:solidFill>
                  <a:prstDash val="solid"/>
                  <a:round/>
                </a:ln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52" name="TextBox 15">
                  <a:extLst>
                    <a:ext uri="{FF2B5EF4-FFF2-40B4-BE49-F238E27FC236}">
                      <a16:creationId xmlns:a16="http://schemas.microsoft.com/office/drawing/2014/main" id="{72E9C429-109B-892B-065C-2851710EA164}"/>
                    </a:ext>
                  </a:extLst>
                </p:cNvPr>
                <p:cNvSpPr txBox="1"/>
                <p:nvPr/>
              </p:nvSpPr>
              <p:spPr>
                <a:xfrm>
                  <a:off x="49420" y="25653"/>
                  <a:ext cx="3014408" cy="991650"/>
                </a:xfrm>
                <a:prstGeom prst="rect">
                  <a:avLst/>
                </a:prstGeom>
                <a:grpFill/>
              </p:spPr>
              <p:txBody>
                <a:bodyPr lIns="50800" tIns="50800" rIns="50800" bIns="50800" rtlCol="0" anchor="ctr"/>
                <a:lstStyle/>
                <a:p>
                  <a:pPr marL="0" lvl="0" indent="0" algn="ctr">
                    <a:lnSpc>
                      <a:spcPts val="2100"/>
                    </a:lnSpc>
                    <a:spcBef>
                      <a:spcPct val="0"/>
                    </a:spcBef>
                  </a:pPr>
                  <a:endParaRPr lang="uk-UA" dirty="0"/>
                </a:p>
              </p:txBody>
            </p:sp>
          </p:grpSp>
          <p:sp>
            <p:nvSpPr>
              <p:cNvPr id="30" name="TextBox 30"/>
              <p:cNvSpPr txBox="1"/>
              <p:nvPr/>
            </p:nvSpPr>
            <p:spPr>
              <a:xfrm>
                <a:off x="968235" y="1722355"/>
                <a:ext cx="3760334" cy="461665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1820"/>
                  </a:lnSpc>
                </a:pPr>
                <a:r>
                  <a:rPr lang="uk-UA" sz="1400" b="1" dirty="0">
                    <a:solidFill>
                      <a:srgbClr val="03217D"/>
                    </a:solidFill>
                    <a:latin typeface="Telegraf Bold"/>
                    <a:ea typeface="Telegraf Bold"/>
                    <a:cs typeface="Telegraf Bold"/>
                    <a:sym typeface="Telegraf Bold"/>
                  </a:rPr>
                  <a:t>  </a:t>
                </a:r>
                <a:r>
                  <a:rPr lang="uk-UA" sz="1400" b="1" dirty="0">
                    <a:solidFill>
                      <a:srgbClr val="03217D"/>
                    </a:solidFill>
                    <a:latin typeface="Times New Roman" panose="02020603050405020304" pitchFamily="18" charset="0"/>
                    <a:ea typeface="Telegraf Bold"/>
                    <a:cs typeface="Times New Roman" panose="02020603050405020304" pitchFamily="18" charset="0"/>
                    <a:sym typeface="Telegraf Bold"/>
                  </a:rPr>
                  <a:t>У Заяві на участь у конкурсному відборі виконавців державного замовлення НАДС</a:t>
                </a:r>
                <a:r>
                  <a:rPr lang="uk-UA" sz="1400" b="1" dirty="0">
                    <a:solidFill>
                      <a:srgbClr val="03217D"/>
                    </a:solidFill>
                    <a:latin typeface="Telegraf Bold"/>
                    <a:ea typeface="Telegraf Bold"/>
                    <a:cs typeface="Telegraf Bold"/>
                    <a:sym typeface="Telegraf Bold"/>
                  </a:rPr>
                  <a:t>:</a:t>
                </a:r>
              </a:p>
            </p:txBody>
          </p:sp>
          <p:sp>
            <p:nvSpPr>
              <p:cNvPr id="33" name="TextBox 33"/>
              <p:cNvSpPr txBox="1"/>
              <p:nvPr/>
            </p:nvSpPr>
            <p:spPr>
              <a:xfrm>
                <a:off x="587651" y="3136540"/>
                <a:ext cx="4520674" cy="230832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just">
                  <a:lnSpc>
                    <a:spcPts val="1820"/>
                  </a:lnSpc>
                </a:pPr>
                <a:r>
                  <a:rPr lang="uk-UA" sz="1400" b="1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 Bold"/>
                    <a:cs typeface="Times New Roman" panose="02020603050405020304" pitchFamily="18" charset="0"/>
                    <a:sym typeface="Telegraf Bold"/>
                  </a:rPr>
                  <a:t> </a:t>
                </a:r>
                <a:endPara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endParaRPr>
              </a:p>
            </p:txBody>
          </p:sp>
          <p:sp>
            <p:nvSpPr>
              <p:cNvPr id="40" name="TextBox 40"/>
              <p:cNvSpPr txBox="1"/>
              <p:nvPr/>
            </p:nvSpPr>
            <p:spPr>
              <a:xfrm>
                <a:off x="4211437" y="3287204"/>
                <a:ext cx="1021367" cy="128240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>
                  <a:lnSpc>
                    <a:spcPts val="979"/>
                  </a:lnSpc>
                </a:pPr>
                <a:r>
                  <a:rPr lang="uk-UA" sz="800" b="1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 Bold"/>
                    <a:cs typeface="Times New Roman" panose="02020603050405020304" pitchFamily="18" charset="0"/>
                    <a:sym typeface="Telegraf Bold"/>
                  </a:rPr>
                  <a:t>Заява ПК</a:t>
                </a:r>
              </a:p>
            </p:txBody>
          </p:sp>
          <p:sp>
            <p:nvSpPr>
              <p:cNvPr id="41" name="TextBox 41"/>
              <p:cNvSpPr txBox="1"/>
              <p:nvPr/>
            </p:nvSpPr>
            <p:spPr>
              <a:xfrm>
                <a:off x="571146" y="2354007"/>
                <a:ext cx="4624616" cy="3066289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1820"/>
                  </a:lnSpc>
                </a:pPr>
                <a:r>
                  <a:rPr lang="uk-UA" sz="1400" b="1" noProof="1">
                    <a:solidFill>
                      <a:srgbClr val="03217D"/>
                    </a:solidFill>
                    <a:latin typeface="Times New Roman" panose="02020603050405020304" pitchFamily="18" charset="0"/>
                    <a:ea typeface="Telegraf Bold"/>
                    <a:cs typeface="Times New Roman" panose="02020603050405020304" pitchFamily="18" charset="0"/>
                    <a:sym typeface="Telegraf Bold"/>
                  </a:rPr>
                  <a:t>-</a:t>
                </a: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 не зазначено / невірно зазначено напрям ПК </a:t>
                </a:r>
                <a:b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</a:b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та вид програми;</a:t>
                </a:r>
              </a:p>
              <a:p>
                <a:pPr algn="l">
                  <a:lnSpc>
                    <a:spcPts val="1820"/>
                  </a:lnSpc>
                </a:pP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- відсутня печатка закладу.</a:t>
                </a:r>
              </a:p>
              <a:p>
                <a:pPr algn="l">
                  <a:lnSpc>
                    <a:spcPts val="1820"/>
                  </a:lnSpc>
                </a:pPr>
                <a:endPara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endParaRPr>
              </a:p>
              <a:p>
                <a:pPr algn="just">
                  <a:lnSpc>
                    <a:spcPts val="1820"/>
                  </a:lnSpc>
                  <a:spcAft>
                    <a:spcPts val="600"/>
                  </a:spcAft>
                </a:pPr>
                <a:r>
                  <a:rPr lang="uk-UA" sz="1400" b="1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 Bold"/>
                    <a:cs typeface="Times New Roman" panose="02020603050405020304" pitchFamily="18" charset="0"/>
                    <a:sym typeface="Telegraf Bold"/>
                  </a:rPr>
                  <a:t>ПРАВИЛЬНО!</a:t>
                </a:r>
              </a:p>
              <a:p>
                <a:pPr algn="just">
                  <a:lnSpc>
                    <a:spcPts val="1820"/>
                  </a:lnSpc>
                </a:pPr>
                <a:r>
                  <a:rPr lang="uk-UA" sz="1400" noProof="1">
                    <a:solidFill>
                      <a:srgbClr val="03217D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- </a:t>
                </a:r>
                <a:r>
                  <a:rPr lang="uk-UA" sz="1400" b="1" noProof="1"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Напрям</a:t>
                </a: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 ПК </a:t>
                </a:r>
                <a:r>
                  <a:rPr lang="uk-UA" sz="1400" b="1" noProof="1">
                    <a:latin typeface="Times New Roman" panose="02020603050405020304" pitchFamily="18" charset="0"/>
                    <a:cs typeface="Times New Roman" panose="02020603050405020304" pitchFamily="18" charset="0"/>
                    <a:sym typeface="Telegraf"/>
                  </a:rPr>
                  <a:t>та вид </a:t>
                </a: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програми повинні </a:t>
                </a:r>
                <a:r>
                  <a:rPr lang="uk-UA" sz="1400" b="1" noProof="1">
                    <a:latin typeface="Times New Roman" panose="02020603050405020304" pitchFamily="18" charset="0"/>
                    <a:cs typeface="Times New Roman" panose="02020603050405020304" pitchFamily="18" charset="0"/>
                    <a:sym typeface="Telegraf"/>
                  </a:rPr>
                  <a:t>відповідати назві напряму, затвердженому </a:t>
                </a:r>
                <a:r>
                  <a:rPr lang="uk-UA" sz="1400" u="sng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  <a:hlinkClick r:id="rId8" tooltip="https://surl.li/suuwxx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наказом НАДС щодо натуральних показників державного замовлення на підвищення кваліфікації державних службовців, голів місцевих державних адміністрацій, їх перших заступників </a:t>
                </a:r>
                <a:br>
                  <a:rPr lang="uk-UA" sz="1400" u="sng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  <a:hlinkClick r:id="rId8" tooltip="https://surl.li/suuwxx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</a:br>
                <a:r>
                  <a:rPr lang="uk-UA" sz="1400" u="sng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  <a:hlinkClick r:id="rId8" tooltip="https://surl.li/suuwxx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та заступників, посадових осіб місцевого самоврядуванн</a:t>
                </a:r>
                <a:r>
                  <a:rPr lang="uk-UA" sz="1400" u="sng" noProof="1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  <a:hlinkClick r:id="rId8" tooltip="https://surl.li/suuwxx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я</a:t>
                </a:r>
                <a:r>
                  <a:rPr lang="uk-UA" sz="1400" noProof="1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 </a:t>
                </a: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у відповідному році; </a:t>
                </a:r>
              </a:p>
              <a:p>
                <a:pPr algn="just">
                  <a:lnSpc>
                    <a:spcPts val="1820"/>
                  </a:lnSpc>
                </a:pPr>
                <a:r>
                  <a:rPr lang="uk-UA" sz="1400" noProof="1">
                    <a:solidFill>
                      <a:srgbClr val="000000"/>
                    </a:solidFill>
                    <a:latin typeface="Times New Roman" panose="02020603050405020304" pitchFamily="18" charset="0"/>
                    <a:ea typeface="Telegraf"/>
                    <a:cs typeface="Times New Roman" panose="02020603050405020304" pitchFamily="18" charset="0"/>
                    <a:sym typeface="Telegraf"/>
                  </a:rPr>
                  <a:t>- за наявності печатки – обов’язково її поставити.</a:t>
                </a:r>
                <a:endParaRPr lang="uk-UA" sz="1400" noProof="1">
                  <a:solidFill>
                    <a:srgbClr val="000000"/>
                  </a:solidFill>
                  <a:latin typeface="Telegraf"/>
                  <a:ea typeface="Telegraf"/>
                  <a:cs typeface="Telegraf"/>
                  <a:sym typeface="Telegraf"/>
                </a:endParaRPr>
              </a:p>
            </p:txBody>
          </p:sp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D21709F9-D2FB-83E8-8364-5DD5A2242BF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l="72090" t="54345" r="17273" b="28239"/>
              <a:stretch/>
            </p:blipFill>
            <p:spPr>
              <a:xfrm>
                <a:off x="4191171" y="2279121"/>
                <a:ext cx="1090802" cy="1004604"/>
              </a:xfrm>
              <a:prstGeom prst="rect">
                <a:avLst/>
              </a:prstGeom>
            </p:spPr>
          </p:pic>
        </p:grpSp>
        <p:sp>
          <p:nvSpPr>
            <p:cNvPr id="32" name="TextBox 32"/>
            <p:cNvSpPr txBox="1"/>
            <p:nvPr/>
          </p:nvSpPr>
          <p:spPr>
            <a:xfrm>
              <a:off x="616269" y="1521062"/>
              <a:ext cx="395884" cy="9209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6991"/>
                </a:lnSpc>
              </a:pPr>
              <a:r>
                <a:rPr lang="uk-UA" sz="4994" b="1" dirty="0">
                  <a:solidFill>
                    <a:srgbClr val="004AAD"/>
                  </a:solidFill>
                  <a:latin typeface="Telegraf Bold"/>
                  <a:ea typeface="Telegraf Bold"/>
                  <a:cs typeface="Times New Roman" panose="02020603050405020304" pitchFamily="18" charset="0"/>
                  <a:sym typeface="Telegraf Bold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8"/>
          <p:cNvSpPr txBox="1"/>
          <p:nvPr/>
        </p:nvSpPr>
        <p:spPr>
          <a:xfrm>
            <a:off x="5809036" y="3047514"/>
            <a:ext cx="4362644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b="1" noProof="1">
                <a:solidFill>
                  <a:srgbClr val="000000"/>
                </a:solidFill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rPr>
              <a:t> </a:t>
            </a:r>
            <a:endParaRPr lang="uk-UA" sz="1400" b="1" noProof="1">
              <a:latin typeface="Times New Roman" panose="02020603050405020304" pitchFamily="18" charset="0"/>
              <a:cs typeface="Times New Roman" panose="02020603050405020304" pitchFamily="18" charset="0"/>
              <a:sym typeface="Telegraf"/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C9C80ABA-8E42-4379-6B62-ADB92ED62C4B}"/>
              </a:ext>
            </a:extLst>
          </p:cNvPr>
          <p:cNvGrpSpPr/>
          <p:nvPr/>
        </p:nvGrpSpPr>
        <p:grpSpPr>
          <a:xfrm>
            <a:off x="415974" y="373838"/>
            <a:ext cx="5001846" cy="4477958"/>
            <a:chOff x="418518" y="326018"/>
            <a:chExt cx="5001846" cy="4477958"/>
          </a:xfrm>
        </p:grpSpPr>
        <p:sp>
          <p:nvSpPr>
            <p:cNvPr id="15" name="Freeform 15"/>
            <p:cNvSpPr/>
            <p:nvPr/>
          </p:nvSpPr>
          <p:spPr>
            <a:xfrm>
              <a:off x="3919846" y="1756142"/>
              <a:ext cx="1500518" cy="1207917"/>
            </a:xfrm>
            <a:custGeom>
              <a:avLst/>
              <a:gdLst/>
              <a:ahLst/>
              <a:cxnLst/>
              <a:rect l="l" t="t" r="r" b="b"/>
              <a:pathLst>
                <a:path w="1500518" h="1207917">
                  <a:moveTo>
                    <a:pt x="0" y="0"/>
                  </a:moveTo>
                  <a:lnTo>
                    <a:pt x="1500518" y="0"/>
                  </a:lnTo>
                  <a:lnTo>
                    <a:pt x="1500518" y="1207917"/>
                  </a:lnTo>
                  <a:lnTo>
                    <a:pt x="0" y="12079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uk-UA" dirty="0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418518" y="326018"/>
              <a:ext cx="538415" cy="8463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6599"/>
                </a:lnSpc>
              </a:pPr>
              <a:r>
                <a:rPr lang="uk-UA" sz="5499" b="1" dirty="0">
                  <a:solidFill>
                    <a:srgbClr val="02B2BB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6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1018177" y="401814"/>
              <a:ext cx="4183784" cy="11541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 У критерії «Участь закладу в номінації </a:t>
              </a:r>
              <a:b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щодо ПК конкурсу “Кращі практики впровадження освітніх інновацій  у системі професійного навчання публічних службовців” </a:t>
              </a:r>
              <a:b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за останні 3 роки» Довідки про діяльність закладу: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29725" y="1741791"/>
              <a:ext cx="4814174" cy="306218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закладом обрано поле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«</a:t>
              </a:r>
              <a:r>
                <a:rPr lang="uk-UA" sz="1400" b="1" dirty="0"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визначено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переможцем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Конкурсу»,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хоча заклад 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брав участь 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Конкурсі;</a:t>
              </a:r>
            </a:p>
            <a:p>
              <a:pPr algn="l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закладом  обрано поле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«брав участь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Конкурсі», хоча дана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інформація не відповідає дійсності;</a:t>
              </a:r>
            </a:p>
            <a:p>
              <a:pPr>
                <a:lnSpc>
                  <a:spcPts val="1820"/>
                </a:lnSpc>
              </a:pPr>
              <a:r>
                <a:rPr lang="uk-UA" sz="1400" dirty="0"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закладом  обрано поле 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«інші випадки»,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хоча заклад 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брав участь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Конкурсі.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</a:t>
              </a:r>
            </a:p>
            <a:p>
              <a:pPr algn="just">
                <a:lnSpc>
                  <a:spcPts val="1820"/>
                </a:lnSpc>
              </a:pPr>
              <a:endParaRPr lang="uk-UA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endParaRPr>
            </a:p>
            <a:p>
              <a:pPr algn="just">
                <a:lnSpc>
                  <a:spcPts val="1820"/>
                </a:lnSpc>
                <a:spcAft>
                  <a:spcPts val="600"/>
                </a:spcAft>
              </a:pP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 Необхідно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обирати ті поля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які </a:t>
              </a:r>
              <a:r>
                <a:rPr lang="uk-UA" sz="1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відповідають дійсності </a:t>
              </a:r>
              <a:r>
                <a:rPr lang="uk-UA" sz="1400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щодо участі закладу у Конкурсі «Кращі практики» </a:t>
              </a: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за останні </a:t>
              </a:r>
              <a:b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</a:br>
              <a:r>
                <a:rPr lang="uk-UA" sz="1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3 роки</a:t>
              </a:r>
              <a:r>
                <a:rPr lang="uk-UA" sz="1400" dirty="0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.</a:t>
              </a:r>
              <a:endParaRPr lang="uk-UA" sz="1400" dirty="0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606845" y="8436203"/>
            <a:ext cx="4570512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rPr>
              <a:t>  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A57C5004-FB1C-78E7-88B3-FBD7569BB144}"/>
              </a:ext>
            </a:extLst>
          </p:cNvPr>
          <p:cNvGrpSpPr/>
          <p:nvPr/>
        </p:nvGrpSpPr>
        <p:grpSpPr>
          <a:xfrm>
            <a:off x="348886" y="5252499"/>
            <a:ext cx="4997814" cy="4926514"/>
            <a:chOff x="348886" y="5252499"/>
            <a:chExt cx="4997814" cy="4926514"/>
          </a:xfrm>
        </p:grpSpPr>
        <p:grpSp>
          <p:nvGrpSpPr>
            <p:cNvPr id="6" name="Group 6"/>
            <p:cNvGrpSpPr/>
            <p:nvPr/>
          </p:nvGrpSpPr>
          <p:grpSpPr>
            <a:xfrm>
              <a:off x="348886" y="5281882"/>
              <a:ext cx="4997814" cy="4897131"/>
              <a:chOff x="0" y="0"/>
              <a:chExt cx="1552598" cy="1605935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1552598" cy="1605935"/>
              </a:xfrm>
              <a:custGeom>
                <a:avLst/>
                <a:gdLst/>
                <a:ahLst/>
                <a:cxnLst/>
                <a:rect l="l" t="t" r="r" b="b"/>
                <a:pathLst>
                  <a:path w="1552598" h="1605935">
                    <a:moveTo>
                      <a:pt x="86554" y="0"/>
                    </a:moveTo>
                    <a:lnTo>
                      <a:pt x="1466043" y="0"/>
                    </a:lnTo>
                    <a:cubicBezTo>
                      <a:pt x="1488999" y="0"/>
                      <a:pt x="1511014" y="9119"/>
                      <a:pt x="1527247" y="25351"/>
                    </a:cubicBezTo>
                    <a:cubicBezTo>
                      <a:pt x="1543479" y="41583"/>
                      <a:pt x="1552598" y="63599"/>
                      <a:pt x="1552598" y="86554"/>
                    </a:cubicBezTo>
                    <a:lnTo>
                      <a:pt x="1552598" y="1519381"/>
                    </a:lnTo>
                    <a:cubicBezTo>
                      <a:pt x="1552598" y="1567184"/>
                      <a:pt x="1513846" y="1605935"/>
                      <a:pt x="1466043" y="1605935"/>
                    </a:cubicBezTo>
                    <a:lnTo>
                      <a:pt x="86554" y="1605935"/>
                    </a:lnTo>
                    <a:cubicBezTo>
                      <a:pt x="63599" y="1605935"/>
                      <a:pt x="41583" y="1596816"/>
                      <a:pt x="25351" y="1580584"/>
                    </a:cubicBezTo>
                    <a:cubicBezTo>
                      <a:pt x="9119" y="1564352"/>
                      <a:pt x="0" y="1542336"/>
                      <a:pt x="0" y="1519381"/>
                    </a:cubicBezTo>
                    <a:lnTo>
                      <a:pt x="0" y="86554"/>
                    </a:lnTo>
                    <a:cubicBezTo>
                      <a:pt x="0" y="63599"/>
                      <a:pt x="9119" y="41583"/>
                      <a:pt x="25351" y="25351"/>
                    </a:cubicBezTo>
                    <a:cubicBezTo>
                      <a:pt x="41583" y="9119"/>
                      <a:pt x="63599" y="0"/>
                      <a:pt x="86554" y="0"/>
                    </a:cubicBezTo>
                    <a:close/>
                  </a:path>
                </a:pathLst>
              </a:custGeom>
              <a:solidFill>
                <a:srgbClr val="DEF1EF"/>
              </a:solidFill>
              <a:ln w="19050" cap="rnd">
                <a:solidFill>
                  <a:srgbClr val="004AAD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uk-UA" dirty="0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0"/>
                <a:ext cx="1552598" cy="160593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1800"/>
                  </a:lnSpc>
                </a:pPr>
                <a:endParaRPr lang="uk-UA" dirty="0"/>
              </a:p>
            </p:txBody>
          </p:sp>
        </p:grpSp>
        <p:sp>
          <p:nvSpPr>
            <p:cNvPr id="13" name="Freeform 13"/>
            <p:cNvSpPr/>
            <p:nvPr/>
          </p:nvSpPr>
          <p:spPr>
            <a:xfrm>
              <a:off x="3891290" y="6472124"/>
              <a:ext cx="1379527" cy="1228289"/>
            </a:xfrm>
            <a:custGeom>
              <a:avLst/>
              <a:gdLst/>
              <a:ahLst/>
              <a:cxnLst/>
              <a:rect l="l" t="t" r="r" b="b"/>
              <a:pathLst>
                <a:path w="1379527" h="1228289">
                  <a:moveTo>
                    <a:pt x="0" y="0"/>
                  </a:moveTo>
                  <a:lnTo>
                    <a:pt x="1379527" y="0"/>
                  </a:lnTo>
                  <a:lnTo>
                    <a:pt x="1379527" y="1228289"/>
                  </a:lnTo>
                  <a:lnTo>
                    <a:pt x="0" y="12282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2997" b="-2997"/>
              </a:stretch>
            </a:blipFill>
          </p:spPr>
          <p:txBody>
            <a:bodyPr/>
            <a:lstStyle/>
            <a:p>
              <a:endParaRPr lang="uk-UA" dirty="0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513505" y="6519399"/>
              <a:ext cx="4634932" cy="346229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напрям ПК у програмі не відповідає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напряму, за яким оголошено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конкурсний відбір;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прикріплена програма не містить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реквізити щодо її погодження /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затвердження (наказ НАДС / закладу);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трирічний строк реалізації програми спливає до початку / під час навчання.</a:t>
              </a:r>
            </a:p>
            <a:p>
              <a:pPr algn="l"/>
              <a:endPara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just">
                <a:spcAft>
                  <a:spcPts val="600"/>
                </a:spcAft>
              </a:pP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Напрям програми має відповідати напряму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за яким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оголошено конкурсний відбір;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скан-копія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прикріпленої програми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має містити реквізити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щодо її погодження / затвердження (наказ НАДС / закладу);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- програма має бути діючою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на період навчання.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018177" y="5397394"/>
              <a:ext cx="3952996" cy="92333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  У програмі ПК, погодженій НАДС, </a:t>
              </a:r>
              <a:b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за відповідним напрямом, або затвердженій закладом, розробленої на основі </a:t>
              </a:r>
              <a:b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Типової загальної програми ПК: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477538" y="5252499"/>
              <a:ext cx="546205" cy="8463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6599"/>
                </a:lnSpc>
              </a:pPr>
              <a:r>
                <a:rPr lang="uk-UA" sz="5499" b="1" dirty="0">
                  <a:solidFill>
                    <a:srgbClr val="004AAD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8</a:t>
              </a:r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5809036" y="8783754"/>
            <a:ext cx="4570512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b="1" noProof="1">
                <a:solidFill>
                  <a:srgbClr val="000000"/>
                </a:solidFill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rPr>
              <a:t> </a:t>
            </a:r>
            <a:endParaRPr lang="uk-UA" sz="1400" noProof="1">
              <a:solidFill>
                <a:srgbClr val="000000"/>
              </a:solidFill>
              <a:latin typeface="Times New Roman" panose="02020603050405020304" pitchFamily="18" charset="0"/>
              <a:ea typeface="Telegraf"/>
              <a:cs typeface="Times New Roman" panose="02020603050405020304" pitchFamily="18" charset="0"/>
              <a:sym typeface="Telegraf"/>
            </a:endParaRP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0D1FC5B5-7252-F29A-1F98-151AA311C9FE}"/>
              </a:ext>
            </a:extLst>
          </p:cNvPr>
          <p:cNvGrpSpPr/>
          <p:nvPr/>
        </p:nvGrpSpPr>
        <p:grpSpPr>
          <a:xfrm>
            <a:off x="5610773" y="6104795"/>
            <a:ext cx="4712434" cy="4028378"/>
            <a:chOff x="5677628" y="6215302"/>
            <a:chExt cx="4712434" cy="4028378"/>
          </a:xfrm>
        </p:grpSpPr>
        <p:sp>
          <p:nvSpPr>
            <p:cNvPr id="14" name="Freeform 14"/>
            <p:cNvSpPr/>
            <p:nvPr/>
          </p:nvSpPr>
          <p:spPr>
            <a:xfrm>
              <a:off x="8960359" y="7063517"/>
              <a:ext cx="1429703" cy="1103055"/>
            </a:xfrm>
            <a:custGeom>
              <a:avLst/>
              <a:gdLst/>
              <a:ahLst/>
              <a:cxnLst/>
              <a:rect l="l" t="t" r="r" b="b"/>
              <a:pathLst>
                <a:path w="1429703" h="1103055">
                  <a:moveTo>
                    <a:pt x="0" y="0"/>
                  </a:moveTo>
                  <a:lnTo>
                    <a:pt x="1429703" y="0"/>
                  </a:lnTo>
                  <a:lnTo>
                    <a:pt x="1429703" y="1103056"/>
                  </a:lnTo>
                  <a:lnTo>
                    <a:pt x="0" y="11030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r="-1851"/>
              </a:stretch>
            </a:blipFill>
          </p:spPr>
          <p:txBody>
            <a:bodyPr/>
            <a:lstStyle/>
            <a:p>
              <a:endParaRPr lang="uk-UA" dirty="0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5677628" y="6215302"/>
              <a:ext cx="676725" cy="8463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6599"/>
                </a:lnSpc>
              </a:pPr>
              <a:r>
                <a:rPr lang="uk-UA" sz="5499" b="1" dirty="0">
                  <a:solidFill>
                    <a:srgbClr val="02B2BB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9</a:t>
              </a: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5792360" y="7101345"/>
              <a:ext cx="4443351" cy="314233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 КЕП керівника бухгалтерської служби /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планово-фінансового підрозділу </a:t>
              </a:r>
            </a:p>
            <a:p>
              <a:pPr algn="l">
                <a:lnSpc>
                  <a:spcPts val="182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не відображає приналежності до закладу;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ПІБ визначеної закладом 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уповноваженої  особи та ПІБ у КЕП </a:t>
              </a:r>
            </a:p>
            <a:p>
              <a:pPr algn="just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особи, яка підписувала  конкурсну пропозицію, різні. </a:t>
              </a:r>
            </a:p>
            <a:p>
              <a:pPr algn="just"/>
              <a:endParaRPr lang="uk-UA" sz="1400" b="1" noProof="1">
                <a:solidFill>
                  <a:srgbClr val="000000"/>
                </a:solidFill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"/>
              </a:endParaRPr>
            </a:p>
            <a:p>
              <a:pPr algn="just">
                <a:spcAft>
                  <a:spcPts val="600"/>
                </a:spcAft>
              </a:pP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68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КЕП керівника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бухгалтерської служби / планово-фінансового підрозділу закладу 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повинен відображати  приналежність до відповідного закладу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який подає конкурсну пропозицію;</a:t>
              </a:r>
            </a:p>
            <a:p>
              <a:pPr algn="just">
                <a:lnSpc>
                  <a:spcPts val="1680"/>
                </a:lnSpc>
              </a:pP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ПІБ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визначеної закладом 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уповноваженої особи = ПІБ </a:t>
              </a:r>
              <a:b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</a:b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 КЕП особи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яка 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підписує конкурсну пропозицію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.</a:t>
              </a:r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6252018" y="6427117"/>
              <a:ext cx="3911657" cy="4616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19"/>
                </a:lnSpc>
              </a:pPr>
              <a:r>
                <a:rPr lang="uk-UA" sz="1399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  У КЕП підписантів конкурсної пропозиції та конкурсної документації:</a:t>
              </a:r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697230" y="12714067"/>
            <a:ext cx="946644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800"/>
              </a:lnSpc>
            </a:pPr>
            <a:r>
              <a: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rPr>
              <a:t> </a:t>
            </a:r>
            <a:endParaRPr lang="uk-UA" sz="1400" b="1" noProof="1">
              <a:latin typeface="Times New Roman" panose="02020603050405020304" pitchFamily="18" charset="0"/>
              <a:cs typeface="Times New Roman" panose="02020603050405020304" pitchFamily="18" charset="0"/>
              <a:sym typeface="Telegraf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218996" y="14293451"/>
            <a:ext cx="10422911" cy="4616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820"/>
              </a:lnSpc>
            </a:pPr>
            <a:r>
              <a:rPr lang="uk-UA" sz="1300" b="1" noProof="1">
                <a:solidFill>
                  <a:srgbClr val="000000"/>
                </a:solidFill>
                <a:latin typeface="Times New Roman" panose="02020603050405020304" pitchFamily="18" charset="0"/>
                <a:ea typeface="Canva Sans Bold"/>
                <a:cs typeface="Times New Roman" panose="02020603050405020304" pitchFamily="18" charset="0"/>
                <a:sym typeface="Canva Sans Bold"/>
              </a:rPr>
              <a:t>НАДС</a:t>
            </a:r>
            <a:r>
              <a:rPr lang="uk-UA" sz="1300" noProof="1">
                <a:solidFill>
                  <a:srgbClr val="000000"/>
                </a:solidFill>
                <a:latin typeface="Times New Roman" panose="02020603050405020304" pitchFamily="18" charset="0"/>
                <a:ea typeface="Canva Sans"/>
                <a:cs typeface="Times New Roman" panose="02020603050405020304" pitchFamily="18" charset="0"/>
                <a:sym typeface="Canva Sans"/>
              </a:rPr>
              <a:t> – Національне </a:t>
            </a:r>
            <a:r>
              <a:rPr lang="uk-UA" sz="1300" u="none" noProof="1">
                <a:solidFill>
                  <a:srgbClr val="000000"/>
                </a:solidFill>
                <a:latin typeface="Times New Roman" panose="02020603050405020304" pitchFamily="18" charset="0"/>
                <a:ea typeface="Canva Sans"/>
                <a:cs typeface="Times New Roman" panose="02020603050405020304" pitchFamily="18" charset="0"/>
                <a:sym typeface="Canva Sans"/>
              </a:rPr>
              <a:t>а</a:t>
            </a:r>
            <a:r>
              <a:rPr lang="uk-UA" sz="1300" noProof="1">
                <a:solidFill>
                  <a:srgbClr val="000000"/>
                </a:solidFill>
                <a:latin typeface="Times New Roman" panose="02020603050405020304" pitchFamily="18" charset="0"/>
                <a:ea typeface="Canva Sans"/>
                <a:cs typeface="Times New Roman" panose="02020603050405020304" pitchFamily="18" charset="0"/>
                <a:sym typeface="Canva Sans"/>
              </a:rPr>
              <a:t>гентство України з питань державної служби;  </a:t>
            </a:r>
            <a:r>
              <a:rPr lang="uk-UA" sz="1300" b="1" noProof="1">
                <a:solidFill>
                  <a:srgbClr val="000000"/>
                </a:solidFill>
                <a:latin typeface="Times New Roman" panose="02020603050405020304" pitchFamily="18" charset="0"/>
                <a:ea typeface="Canva Sans Bold"/>
                <a:cs typeface="Times New Roman" panose="02020603050405020304" pitchFamily="18" charset="0"/>
                <a:sym typeface="Canva Sans Bold"/>
              </a:rPr>
              <a:t>ПК</a:t>
            </a:r>
            <a:r>
              <a:rPr lang="uk-UA" sz="1300" noProof="1">
                <a:solidFill>
                  <a:srgbClr val="000000"/>
                </a:solidFill>
                <a:latin typeface="Times New Roman" panose="02020603050405020304" pitchFamily="18" charset="0"/>
                <a:ea typeface="Canva Sans"/>
                <a:cs typeface="Times New Roman" panose="02020603050405020304" pitchFamily="18" charset="0"/>
                <a:sym typeface="Canva Sans"/>
              </a:rPr>
              <a:t> – підвищення кваліфікації державних службовців та посадових осіб місцевого самоврядування; </a:t>
            </a:r>
            <a:r>
              <a:rPr lang="uk-UA" sz="1300" b="1" noProof="1">
                <a:solidFill>
                  <a:srgbClr val="000000"/>
                </a:solidFill>
                <a:latin typeface="Times New Roman" panose="02020603050405020304" pitchFamily="18" charset="0"/>
                <a:ea typeface="Canva Sans Bold"/>
                <a:cs typeface="Times New Roman" panose="02020603050405020304" pitchFamily="18" charset="0"/>
                <a:sym typeface="Canva Sans Bold"/>
              </a:rPr>
              <a:t>заклади – </a:t>
            </a:r>
            <a:r>
              <a:rPr lang="uk-UA" sz="1300" noProof="1">
                <a:solidFill>
                  <a:srgbClr val="000000"/>
                </a:solidFill>
                <a:latin typeface="Times New Roman" panose="02020603050405020304" pitchFamily="18" charset="0"/>
                <a:ea typeface="Canva Sans"/>
                <a:cs typeface="Times New Roman" panose="02020603050405020304" pitchFamily="18" charset="0"/>
                <a:sym typeface="Canva Sans"/>
              </a:rPr>
              <a:t>заклади вищої освіти, післядипломної освіти, наукові установи; </a:t>
            </a:r>
            <a:r>
              <a:rPr lang="uk-UA" sz="1300" b="1" noProof="1">
                <a:solidFill>
                  <a:srgbClr val="000000"/>
                </a:solidFill>
                <a:latin typeface="Times New Roman" panose="02020603050405020304" pitchFamily="18" charset="0"/>
                <a:ea typeface="Canva Sans Bold"/>
                <a:cs typeface="Times New Roman" panose="02020603050405020304" pitchFamily="18" charset="0"/>
                <a:sym typeface="Canva Sans Bold"/>
              </a:rPr>
              <a:t>КЕП</a:t>
            </a:r>
            <a:r>
              <a:rPr lang="uk-UA" sz="1300" noProof="1">
                <a:solidFill>
                  <a:srgbClr val="000000"/>
                </a:solidFill>
                <a:latin typeface="Times New Roman" panose="02020603050405020304" pitchFamily="18" charset="0"/>
                <a:ea typeface="Canva Sans"/>
                <a:cs typeface="Times New Roman" panose="02020603050405020304" pitchFamily="18" charset="0"/>
                <a:sym typeface="Canva Sans"/>
              </a:rPr>
              <a:t> – кваліфікований електронний підпис.</a:t>
            </a:r>
          </a:p>
        </p:txBody>
      </p: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99A84916-A9BC-6968-3730-439BCD482CA2}"/>
              </a:ext>
            </a:extLst>
          </p:cNvPr>
          <p:cNvGrpSpPr/>
          <p:nvPr/>
        </p:nvGrpSpPr>
        <p:grpSpPr>
          <a:xfrm>
            <a:off x="323486" y="10339152"/>
            <a:ext cx="10023302" cy="3787457"/>
            <a:chOff x="356246" y="10558052"/>
            <a:chExt cx="10023302" cy="3787457"/>
          </a:xfrm>
        </p:grpSpPr>
        <p:grpSp>
          <p:nvGrpSpPr>
            <p:cNvPr id="9" name="Group 9"/>
            <p:cNvGrpSpPr/>
            <p:nvPr/>
          </p:nvGrpSpPr>
          <p:grpSpPr>
            <a:xfrm>
              <a:off x="356246" y="10641209"/>
              <a:ext cx="10023302" cy="3662968"/>
              <a:chOff x="0" y="-28866"/>
              <a:chExt cx="3159614" cy="1156033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-24037"/>
                <a:ext cx="3159614" cy="1113906"/>
              </a:xfrm>
              <a:custGeom>
                <a:avLst/>
                <a:gdLst/>
                <a:ahLst/>
                <a:cxnLst/>
                <a:rect l="l" t="t" r="r" b="b"/>
                <a:pathLst>
                  <a:path w="3159614" h="1127167">
                    <a:moveTo>
                      <a:pt x="42532" y="0"/>
                    </a:moveTo>
                    <a:lnTo>
                      <a:pt x="3117082" y="0"/>
                    </a:lnTo>
                    <a:cubicBezTo>
                      <a:pt x="3128362" y="0"/>
                      <a:pt x="3139180" y="4481"/>
                      <a:pt x="3147156" y="12457"/>
                    </a:cubicBezTo>
                    <a:cubicBezTo>
                      <a:pt x="3155133" y="20434"/>
                      <a:pt x="3159614" y="31252"/>
                      <a:pt x="3159614" y="42532"/>
                    </a:cubicBezTo>
                    <a:lnTo>
                      <a:pt x="3159614" y="1084635"/>
                    </a:lnTo>
                    <a:cubicBezTo>
                      <a:pt x="3159614" y="1095915"/>
                      <a:pt x="3155133" y="1106733"/>
                      <a:pt x="3147156" y="1114709"/>
                    </a:cubicBezTo>
                    <a:cubicBezTo>
                      <a:pt x="3139180" y="1122686"/>
                      <a:pt x="3128362" y="1127167"/>
                      <a:pt x="3117082" y="1127167"/>
                    </a:cubicBezTo>
                    <a:lnTo>
                      <a:pt x="42532" y="1127167"/>
                    </a:lnTo>
                    <a:cubicBezTo>
                      <a:pt x="31252" y="1127167"/>
                      <a:pt x="20434" y="1122686"/>
                      <a:pt x="12457" y="1114709"/>
                    </a:cubicBezTo>
                    <a:cubicBezTo>
                      <a:pt x="4481" y="1106733"/>
                      <a:pt x="0" y="1095915"/>
                      <a:pt x="0" y="1084635"/>
                    </a:cubicBezTo>
                    <a:lnTo>
                      <a:pt x="0" y="42532"/>
                    </a:lnTo>
                    <a:cubicBezTo>
                      <a:pt x="0" y="31252"/>
                      <a:pt x="4481" y="20434"/>
                      <a:pt x="12457" y="12457"/>
                    </a:cubicBezTo>
                    <a:cubicBezTo>
                      <a:pt x="20434" y="4481"/>
                      <a:pt x="31252" y="0"/>
                      <a:pt x="42532" y="0"/>
                    </a:cubicBezTo>
                    <a:close/>
                  </a:path>
                </a:pathLst>
              </a:custGeom>
              <a:solidFill>
                <a:srgbClr val="DEF1EF"/>
              </a:solidFill>
              <a:ln w="19050" cap="rnd">
                <a:solidFill>
                  <a:srgbClr val="004AAD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uk-UA" dirty="0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28866"/>
                <a:ext cx="3159614" cy="115603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1800"/>
                  </a:lnSpc>
                </a:pPr>
                <a:endParaRPr lang="uk-UA" dirty="0"/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1527737" y="10801029"/>
              <a:ext cx="7547320" cy="4616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Типові помилки в конкурсній пропозиції </a:t>
              </a:r>
              <a:b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та конкурсній документації учасника конкурсного відбору:</a:t>
              </a:r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469588" y="10558052"/>
              <a:ext cx="974691" cy="10032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7699"/>
                </a:lnSpc>
              </a:pPr>
              <a:r>
                <a:rPr lang="uk-UA" sz="5499" b="1" dirty="0">
                  <a:solidFill>
                    <a:srgbClr val="02B2BB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10</a:t>
              </a: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529725" y="11462860"/>
              <a:ext cx="9687737" cy="288264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прикріплений документ конкурсної пропозиції та конкурсної документації учасника конкурсного відбору </a:t>
              </a:r>
              <a:b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</a:b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не відповідає місцю, де передбачено прикріплення такого документа;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одна Довідка про діяльність закладу  щодо ПК на всі конкурсні пропозиції закладу;</a:t>
              </a:r>
            </a:p>
            <a:p>
              <a:pPr algn="just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відсутній наказ про покладання виконання обов’язків керівника закладу, у разі підписання  конкурсної </a:t>
              </a:r>
            </a:p>
            <a:p>
              <a:pPr algn="just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пропозиції та конкурсної документації іншою особою. </a:t>
              </a:r>
            </a:p>
            <a:p>
              <a:pPr algn="just"/>
              <a:endPara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just">
                <a:spcAft>
                  <a:spcPts val="600"/>
                </a:spcAft>
              </a:pP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/>
              <a:r>
                <a:rPr lang="uk-UA" sz="1400" noProof="1">
                  <a:solidFill>
                    <a:srgbClr val="000000"/>
                  </a:solidFill>
                  <a:latin typeface="Telegraf"/>
                  <a:ea typeface="Telegraf"/>
                  <a:cs typeface="Telegraf"/>
                  <a:sym typeface="Telegraf"/>
                </a:rPr>
                <a:t>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u="none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Д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окументи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конкурсної пропозиції та конкурсної документації необхідно подавати за </a:t>
              </a:r>
              <a:r>
                <a:rPr lang="uk-UA" sz="1400" u="sng" noProof="1">
                  <a:solidFill>
                    <a:srgbClr val="03217D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  <a:hlinkClick r:id="rId5"/>
                </a:rPr>
                <a:t>з</a:t>
              </a:r>
              <a:r>
                <a:rPr lang="uk-UA" sz="1400" u="sng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  <a:hlinkClick r:id="rId5"/>
                </a:rPr>
                <a:t>атвердженими формами</a:t>
              </a:r>
              <a: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  <a:hlinkClick r:id="rId5"/>
                </a:rPr>
                <a:t> </a:t>
              </a:r>
              <a:b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</a:b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 урахуванням назви поля для завантаж</a:t>
              </a:r>
              <a:r>
                <a:rPr lang="uk-UA" sz="1400" b="1" u="none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е</a:t>
              </a: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ння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відповідного</a:t>
              </a:r>
              <a:r>
                <a:rPr lang="uk-UA" sz="1400" u="none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документа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;</a:t>
              </a:r>
            </a:p>
            <a:p>
              <a:pPr algn="just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на кожну конкурсну пропозицію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закладу  подається </a:t>
              </a:r>
              <a:r>
                <a:rPr lang="uk-UA" sz="1400" b="1" noProof="1"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окрема Довідка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про діяльність закладу  щодо ПК;</a:t>
              </a:r>
            </a:p>
            <a:p>
              <a:pPr algn="just">
                <a:lnSpc>
                  <a:spcPts val="1680"/>
                </a:lnSpc>
              </a:pPr>
              <a: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-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якщо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конкурсну пропозицію та конкурсну документацію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підписує виконуючий обов’язки керівника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закладу, необхідно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обов’язково прикріпити наказ про покладання виконання обов’язків.</a:t>
              </a:r>
            </a:p>
            <a:p>
              <a:pPr>
                <a:lnSpc>
                  <a:spcPts val="1820"/>
                </a:lnSpc>
              </a:pPr>
              <a:endPara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8726896" y="12284386"/>
              <a:ext cx="153078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Перелік </a:t>
              </a:r>
            </a:p>
            <a:p>
              <a:pPr algn="ctr">
                <a:lnSpc>
                  <a:spcPts val="980"/>
                </a:lnSpc>
              </a:pP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документів (відомостей), </a:t>
              </a:r>
              <a:b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форми конкурсної документації </a:t>
              </a:r>
              <a:b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(наказ НАДС від 09.06.2023 </a:t>
              </a:r>
            </a:p>
            <a:p>
              <a:pPr algn="ctr">
                <a:lnSpc>
                  <a:spcPts val="980"/>
                </a:lnSpc>
              </a:pP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 № 83-23)</a:t>
              </a:r>
            </a:p>
            <a:p>
              <a:pPr algn="ctr">
                <a:lnSpc>
                  <a:spcPts val="980"/>
                </a:lnSpc>
              </a:pPr>
              <a:endParaRPr lang="uk-UA" sz="800" b="1" dirty="0">
                <a:solidFill>
                  <a:srgbClr val="000000"/>
                </a:solidFill>
                <a:latin typeface="Times New Roman" panose="02020603050405020304" pitchFamily="18" charset="0"/>
                <a:ea typeface="Telegraf Bold"/>
                <a:cs typeface="Times New Roman" panose="02020603050405020304" pitchFamily="18" charset="0"/>
                <a:sym typeface="Telegraf Bold"/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B17201F5-6DEA-6778-3D44-D7D21D4F1B10}"/>
              </a:ext>
            </a:extLst>
          </p:cNvPr>
          <p:cNvGrpSpPr/>
          <p:nvPr/>
        </p:nvGrpSpPr>
        <p:grpSpPr>
          <a:xfrm>
            <a:off x="5575010" y="324682"/>
            <a:ext cx="4804538" cy="5564366"/>
            <a:chOff x="5594685" y="360960"/>
            <a:chExt cx="4804538" cy="5564366"/>
          </a:xfrm>
        </p:grpSpPr>
        <p:grpSp>
          <p:nvGrpSpPr>
            <p:cNvPr id="2" name="Group 2"/>
            <p:cNvGrpSpPr/>
            <p:nvPr/>
          </p:nvGrpSpPr>
          <p:grpSpPr>
            <a:xfrm>
              <a:off x="5614361" y="401814"/>
              <a:ext cx="4784862" cy="5523512"/>
              <a:chOff x="0" y="0"/>
              <a:chExt cx="1510103" cy="1884409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0" y="0"/>
                <a:ext cx="1510103" cy="1884409"/>
              </a:xfrm>
              <a:custGeom>
                <a:avLst/>
                <a:gdLst/>
                <a:ahLst/>
                <a:cxnLst/>
                <a:rect l="l" t="t" r="r" b="b"/>
                <a:pathLst>
                  <a:path w="1510103" h="1884409">
                    <a:moveTo>
                      <a:pt x="88990" y="0"/>
                    </a:moveTo>
                    <a:lnTo>
                      <a:pt x="1421113" y="0"/>
                    </a:lnTo>
                    <a:cubicBezTo>
                      <a:pt x="1470260" y="0"/>
                      <a:pt x="1510103" y="39842"/>
                      <a:pt x="1510103" y="88990"/>
                    </a:cubicBezTo>
                    <a:lnTo>
                      <a:pt x="1510103" y="1795419"/>
                    </a:lnTo>
                    <a:cubicBezTo>
                      <a:pt x="1510103" y="1819021"/>
                      <a:pt x="1500727" y="1841656"/>
                      <a:pt x="1484038" y="1858345"/>
                    </a:cubicBezTo>
                    <a:cubicBezTo>
                      <a:pt x="1467349" y="1875033"/>
                      <a:pt x="1444714" y="1884409"/>
                      <a:pt x="1421113" y="1884409"/>
                    </a:cubicBezTo>
                    <a:lnTo>
                      <a:pt x="88990" y="1884409"/>
                    </a:lnTo>
                    <a:cubicBezTo>
                      <a:pt x="39842" y="1884409"/>
                      <a:pt x="0" y="1844567"/>
                      <a:pt x="0" y="1795419"/>
                    </a:cubicBezTo>
                    <a:lnTo>
                      <a:pt x="0" y="88990"/>
                    </a:lnTo>
                    <a:cubicBezTo>
                      <a:pt x="0" y="39842"/>
                      <a:pt x="39842" y="0"/>
                      <a:pt x="88990" y="0"/>
                    </a:cubicBezTo>
                    <a:close/>
                  </a:path>
                </a:pathLst>
              </a:custGeom>
              <a:solidFill>
                <a:srgbClr val="DEF1EF"/>
              </a:solidFill>
              <a:ln w="19050" cap="rnd">
                <a:solidFill>
                  <a:srgbClr val="004AAD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uk-UA" dirty="0"/>
              </a:p>
            </p:txBody>
          </p:sp>
          <p:sp>
            <p:nvSpPr>
              <p:cNvPr id="4" name="TextBox 4"/>
              <p:cNvSpPr txBox="1"/>
              <p:nvPr/>
            </p:nvSpPr>
            <p:spPr>
              <a:xfrm>
                <a:off x="0" y="0"/>
                <a:ext cx="1510103" cy="18844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1800"/>
                  </a:lnSpc>
                </a:pPr>
                <a:endParaRPr lang="uk-UA" dirty="0"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5792361" y="1699827"/>
              <a:ext cx="4460026" cy="412401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невірно зазначено напрям ПК;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невірно зазначено кількість осіб;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одні проєктні показники для всіх </a:t>
              </a:r>
            </a:p>
            <a:p>
              <a:pPr algn="l"/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напрямів ПК.</a:t>
              </a:r>
            </a:p>
            <a:p>
              <a:pPr algn="l"/>
              <a:endPara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  <a:p>
              <a:pPr algn="just">
                <a:spcAft>
                  <a:spcPts val="600"/>
                </a:spcAft>
              </a:pPr>
              <a:r>
                <a:rPr lang="uk-UA" sz="1400" b="1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ПРАВИЛЬНО!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Напрям ПК повинен відповідати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назві</a:t>
              </a:r>
              <a: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напряму, </a:t>
              </a:r>
              <a:r>
                <a:rPr lang="uk-UA" sz="1400" u="none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затвердженому </a:t>
              </a:r>
              <a:r>
                <a:rPr lang="uk-UA" sz="1400" u="sng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  <a:hlinkClick r:id="rId6" tooltip="https://surl.li/suuwxx"/>
                </a:rPr>
                <a:t>наказом НАДС</a:t>
              </a:r>
              <a:r>
                <a:rPr lang="uk-UA" sz="1400" u="sng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  <a:hlinkClick r:id="rId6" tooltip="https://surl.li/suuwxx"/>
                </a:rPr>
                <a:t> </a:t>
              </a:r>
              <a:r>
                <a:rPr lang="uk-UA" sz="1400" u="sng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  <a:hlinkClick r:id="rId6" tooltip="https://surl.li/suuwxx"/>
                </a:rPr>
                <a:t>щодо натуральних показників державного замовлення на підвищення кваліфікації державних службовців, голів місцевих державних адміністрацій, їх перших заступників та заступників, посадових осіб місцевого самоврядування</a:t>
              </a:r>
              <a: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u="none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у</a:t>
              </a:r>
              <a:r>
                <a:rPr lang="uk-UA" sz="1400" u="none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відповідному році;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-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кількість осіб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, зазначена в проєктних показниках має </a:t>
              </a: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відповідати кількості осіб у розрахунках вартості надання послуг;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- для кожної </a:t>
              </a:r>
              <a:r>
                <a:rPr lang="uk-UA" sz="1400" noProof="1">
                  <a:solidFill>
                    <a:srgbClr val="000000"/>
                  </a:solidFill>
                  <a:latin typeface="Times New Roman" panose="02020603050405020304" pitchFamily="18" charset="0"/>
                  <a:ea typeface="Telegraf"/>
                  <a:cs typeface="Times New Roman" panose="02020603050405020304" pitchFamily="18" charset="0"/>
                  <a:sym typeface="Telegraf"/>
                </a:rPr>
                <a:t>конкурсної пропозиції повинні бути</a:t>
              </a:r>
            </a:p>
            <a:p>
              <a:pPr algn="just">
                <a:lnSpc>
                  <a:spcPts val="1820"/>
                </a:lnSpc>
              </a:pPr>
              <a:r>
                <a:rPr lang="uk-UA" sz="1400" b="1" noProof="1">
                  <a:latin typeface="Times New Roman" panose="02020603050405020304" pitchFamily="18" charset="0"/>
                  <a:cs typeface="Times New Roman" panose="02020603050405020304" pitchFamily="18" charset="0"/>
                  <a:sym typeface="Telegraf"/>
                </a:rPr>
                <a:t> окремі проєктні показники.</a:t>
              </a:r>
              <a:endParaRPr lang="uk-UA" sz="1400" noProof="1">
                <a:solidFill>
                  <a:srgbClr val="000000"/>
                </a:solidFill>
                <a:latin typeface="Times New Roman" panose="02020603050405020304" pitchFamily="18" charset="0"/>
                <a:ea typeface="Telegraf"/>
                <a:cs typeface="Times New Roman" panose="02020603050405020304" pitchFamily="18" charset="0"/>
                <a:sym typeface="Telegraf"/>
              </a:endParaRP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5594685" y="360960"/>
              <a:ext cx="657333" cy="8463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6599"/>
                </a:lnSpc>
              </a:pPr>
              <a:r>
                <a:rPr lang="uk-UA" sz="5499" b="1" dirty="0">
                  <a:solidFill>
                    <a:srgbClr val="004AAD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7</a:t>
              </a: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8794679" y="2608457"/>
              <a:ext cx="1457708" cy="3847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79"/>
                </a:lnSpc>
              </a:pP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Telegraf Bold"/>
                </a:rPr>
                <a:t>Наказ НАДС </a:t>
              </a:r>
              <a:endParaRPr lang="uk-UA" sz="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elegraf Bold"/>
                <a:hlinkClick r:id="rId7" tooltip="https://surl.li/xnvdyj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  <a:p>
              <a:pPr algn="ctr">
                <a:lnSpc>
                  <a:spcPts val="979"/>
                </a:lnSpc>
              </a:pPr>
              <a:r>
                <a:rPr lang="uk-UA" sz="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про затвердження натуральних показників</a:t>
              </a: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6080355" y="521265"/>
              <a:ext cx="4137107" cy="9233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У Проєктних показниках обсягу </a:t>
              </a:r>
              <a:b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державного замовлення НАДС на ПК, </a:t>
              </a:r>
              <a:b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</a:br>
              <a:r>
                <a:rPr lang="uk-UA" sz="1400" b="1" noProof="1">
                  <a:solidFill>
                    <a:srgbClr val="03217D"/>
                  </a:solidFill>
                  <a:latin typeface="Times New Roman" panose="02020603050405020304" pitchFamily="18" charset="0"/>
                  <a:ea typeface="Telegraf Bold"/>
                  <a:cs typeface="Times New Roman" panose="02020603050405020304" pitchFamily="18" charset="0"/>
                  <a:sym typeface="Telegraf Bold"/>
                </a:rPr>
                <a:t>погоджених з територіальним органом НАДС за місцезнаходженням учасника конкурсного відбору: </a:t>
              </a:r>
            </a:p>
          </p:txBody>
        </p:sp>
      </p:grp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4105BE58-10A2-38D4-61FF-F7140E1F766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5677" t="33996" r="17582" b="35375"/>
          <a:stretch/>
        </p:blipFill>
        <p:spPr>
          <a:xfrm>
            <a:off x="8921444" y="10991441"/>
            <a:ext cx="1046436" cy="1076932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4C143D68-CF9F-47CE-AE87-A115D36B0D4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802"/>
          <a:stretch>
            <a:fillRect/>
          </a:stretch>
        </p:blipFill>
        <p:spPr>
          <a:xfrm>
            <a:off x="8984416" y="1478829"/>
            <a:ext cx="1038884" cy="10406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1343</TotalTime>
  <Words>1281</Words>
  <Application>Microsoft Office PowerPoint</Application>
  <PresentationFormat>Довільний</PresentationFormat>
  <Paragraphs>136</Paragraphs>
  <Slides>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</vt:i4>
      </vt:variant>
    </vt:vector>
  </HeadingPairs>
  <TitlesOfParts>
    <vt:vector size="8" baseType="lpstr">
      <vt:lpstr>Calibri</vt:lpstr>
      <vt:lpstr>Arial</vt:lpstr>
      <vt:lpstr>Telegraf Bold</vt:lpstr>
      <vt:lpstr>Times New Roman</vt:lpstr>
      <vt:lpstr>Telegraf</vt:lpstr>
      <vt:lpstr>Office Theme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Cream and Blue llustrative Waste Disposal Steps Infographic Poster, копия</dc:title>
  <dc:creator>Катерина Олександрівна Капустіна</dc:creator>
  <cp:lastModifiedBy>Катерина Олександрівна Капустіна</cp:lastModifiedBy>
  <cp:revision>66</cp:revision>
  <cp:lastPrinted>2026-04-21T12:09:33Z</cp:lastPrinted>
  <dcterms:created xsi:type="dcterms:W3CDTF">2006-08-16T00:00:00Z</dcterms:created>
  <dcterms:modified xsi:type="dcterms:W3CDTF">2026-04-21T12:18:45Z</dcterms:modified>
  <dc:identifier>DAGovfSyVSE</dc:identifier>
</cp:coreProperties>
</file>