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4">
  <p:sldMasterIdLst>
    <p:sldMasterId id="2147483650" r:id="rId4"/>
  </p:sldMasterIdLst>
  <p:notesMasterIdLst>
    <p:notesMasterId r:id="rId27"/>
  </p:notesMasterIdLst>
  <p:handoutMasterIdLst>
    <p:handoutMasterId r:id="rId28"/>
  </p:handoutMasterIdLst>
  <p:sldIdLst>
    <p:sldId id="256" r:id="rId5"/>
    <p:sldId id="405" r:id="rId6"/>
    <p:sldId id="445" r:id="rId7"/>
    <p:sldId id="466" r:id="rId8"/>
    <p:sldId id="419" r:id="rId9"/>
    <p:sldId id="457" r:id="rId10"/>
    <p:sldId id="369" r:id="rId11"/>
    <p:sldId id="450" r:id="rId12"/>
    <p:sldId id="461" r:id="rId13"/>
    <p:sldId id="427" r:id="rId14"/>
    <p:sldId id="420" r:id="rId15"/>
    <p:sldId id="459" r:id="rId16"/>
    <p:sldId id="426" r:id="rId17"/>
    <p:sldId id="423" r:id="rId18"/>
    <p:sldId id="462" r:id="rId19"/>
    <p:sldId id="424" r:id="rId20"/>
    <p:sldId id="429" r:id="rId21"/>
    <p:sldId id="470" r:id="rId22"/>
    <p:sldId id="463" r:id="rId23"/>
    <p:sldId id="465" r:id="rId24"/>
    <p:sldId id="467" r:id="rId25"/>
    <p:sldId id="363" r:id="rId26"/>
  </p:sldIdLst>
  <p:sldSz cx="9144000" cy="6858000" type="screen4x3"/>
  <p:notesSz cx="6797675" cy="9926638"/>
  <p:custShowLst>
    <p:custShow name="MIME" id="0">
      <p:sldLst>
        <p:sld r:id="rId5"/>
        <p:sld r:id="rId26"/>
      </p:sldLst>
    </p:custShow>
  </p:custShowLst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Tahoma" pitchFamily="34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Tahoma" pitchFamily="34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Tahoma" pitchFamily="34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Tahoma" pitchFamily="34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Tahoma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b="1" kern="1200">
        <a:solidFill>
          <a:schemeClr val="tx1"/>
        </a:solidFill>
        <a:latin typeface="Tahoma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b="1" kern="1200">
        <a:solidFill>
          <a:schemeClr val="tx1"/>
        </a:solidFill>
        <a:latin typeface="Tahoma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b="1" kern="1200">
        <a:solidFill>
          <a:schemeClr val="tx1"/>
        </a:solidFill>
        <a:latin typeface="Tahoma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b="1" kern="1200">
        <a:solidFill>
          <a:schemeClr val="tx1"/>
        </a:solidFill>
        <a:latin typeface="Tahoma" pitchFamily="34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2466133-6CF5-6E38-5190-3AACD8B4F09B}" name="OMORI Mayuko [大森 真友子]" initials="OM[真" userId="S::omori.mayuko@jice.org::2147b1e2-7112-4d63-80cf-5d9099599468" providerId="AD"/>
  <p188:author id="{EAAA8954-6F4C-13D4-AC2C-8AD475A3A9B6}" name="OKAZAKI Tzvetana [岡崎 ツベタナ]" initials="TO" userId="S::okazaki.tzvetana@jice.org::0a9ba0e1-260d-49ae-bb98-6b31ebf7029c" providerId="AD"/>
  <p188:author id="{1C6FACD4-36DF-710B-46C9-5D43906E4E71}" name="MINAMINO Kaoru [南野 薫]" initials="M薫" userId="S::minamino.kaoru@jice.org::56475173-1b07-4678-a3dc-f178498c24e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2DBDB"/>
    <a:srgbClr val="FFCCFF"/>
    <a:srgbClr val="FFCCCC"/>
    <a:srgbClr val="0202CE"/>
    <a:srgbClr val="000066"/>
    <a:srgbClr val="00FF00"/>
    <a:srgbClr val="FF66FF"/>
    <a:srgbClr val="FF99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43C1BB-B451-4037-B3ED-053094DF603D}" v="16" dt="2026-01-28T04:37:32.0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中間スタイル 3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中間スタイル 4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中間スタイル 4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AF606853-7671-496A-8E4F-DF71F8EC918B}" styleName="濃色スタイル 1 - アクセント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7CE84F3-28C3-443E-9E96-99CF82512B78}" styleName="濃色スタイル 1 - アクセント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濃色スタイル 1 - アクセント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2C8C85-51F0-491E-9774-3900AFEF0FD7}" styleName="淡色スタイル 2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中間スタイル 1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中間スタイル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淡色スタイル 2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8D230F3-CF80-4859-8CE7-A43EE81993B5}" styleName="淡色スタイル 1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テーマ スタイル 1 - アクセント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84884" autoAdjust="0"/>
  </p:normalViewPr>
  <p:slideViewPr>
    <p:cSldViewPr snapToGrid="0">
      <p:cViewPr varScale="1">
        <p:scale>
          <a:sx n="98" d="100"/>
          <a:sy n="98" d="100"/>
        </p:scale>
        <p:origin x="268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4638" y="1038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35" Type="http://schemas.microsoft.com/office/2018/10/relationships/authors" Target="author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5659" cy="49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4" y="0"/>
            <a:ext cx="2945659" cy="49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3EECD7D3-FB8C-472E-919B-8162A31A050A}" type="datetimeFigureOut">
              <a:rPr lang="ja-JP" altLang="en-US"/>
              <a:pPr>
                <a:defRPr/>
              </a:pPr>
              <a:t>2026/2/4</a:t>
            </a:fld>
            <a:endParaRPr lang="en-US" altLang="ja-JP"/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28273"/>
            <a:ext cx="2945659" cy="49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4" y="9428273"/>
            <a:ext cx="2945659" cy="49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E0CA6247-D543-4E50-87B5-C432CC75EA5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02953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5659" cy="49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4" y="0"/>
            <a:ext cx="2945659" cy="49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00163" y="744538"/>
            <a:ext cx="4249737" cy="3187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01252" y="4117454"/>
            <a:ext cx="5995172" cy="522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8273"/>
            <a:ext cx="2945659" cy="49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4" y="9428273"/>
            <a:ext cx="2945659" cy="49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a typeface="ＭＳ Ｐゴシック" pitchFamily="50" charset="-128"/>
              </a:defRPr>
            </a:lvl1pPr>
          </a:lstStyle>
          <a:p>
            <a:pPr>
              <a:defRPr/>
            </a:pPr>
            <a:fld id="{1755162B-32D2-47B8-95ED-4CCB06AACAD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895883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4BB518-0FE3-4B7C-8290-DBDCCA5A374F}" type="slidenum">
              <a:rPr lang="en-US" altLang="ja-JP" smtClean="0"/>
              <a:pPr/>
              <a:t>1</a:t>
            </a:fld>
            <a:endParaRPr lang="en-US" altLang="ja-JP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0905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55162B-32D2-47B8-95ED-4CCB06AACAD3}" type="slidenum">
              <a:rPr lang="en-US" altLang="ja-JP" smtClean="0"/>
              <a:pPr>
                <a:defRPr/>
              </a:pPr>
              <a:t>10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063963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55162B-32D2-47B8-95ED-4CCB06AACAD3}" type="slidenum">
              <a:rPr lang="en-US" altLang="ja-JP" smtClean="0"/>
              <a:pPr>
                <a:defRPr/>
              </a:pPr>
              <a:t>11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788347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55162B-32D2-47B8-95ED-4CCB06AACAD3}" type="slidenum">
              <a:rPr lang="en-US" altLang="ja-JP" smtClean="0"/>
              <a:pPr>
                <a:defRPr/>
              </a:pPr>
              <a:t>12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063899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55162B-32D2-47B8-95ED-4CCB06AACAD3}" type="slidenum">
              <a:rPr lang="en-US" altLang="ja-JP" smtClean="0"/>
              <a:pPr>
                <a:defRPr/>
              </a:pPr>
              <a:t>13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354016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55162B-32D2-47B8-95ED-4CCB06AACAD3}" type="slidenum">
              <a:rPr lang="en-US" altLang="ja-JP" smtClean="0"/>
              <a:pPr>
                <a:defRPr/>
              </a:pPr>
              <a:t>14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346769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6ACCAC-B6EB-48AB-EF88-A6538B2271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スライド イメージ プレースホルダ 1">
            <a:extLst>
              <a:ext uri="{FF2B5EF4-FFF2-40B4-BE49-F238E27FC236}">
                <a16:creationId xmlns:a16="http://schemas.microsoft.com/office/drawing/2014/main" id="{07AD744E-9749-A671-EA4F-82188F07676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ノート プレースホルダ 2">
            <a:extLst>
              <a:ext uri="{FF2B5EF4-FFF2-40B4-BE49-F238E27FC236}">
                <a16:creationId xmlns:a16="http://schemas.microsoft.com/office/drawing/2014/main" id="{B230DA6C-83F3-A3DF-C77D-311ADC3425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dirty="0"/>
          </a:p>
        </p:txBody>
      </p:sp>
      <p:sp>
        <p:nvSpPr>
          <p:cNvPr id="50180" name="スライド番号プレースホルダ 3">
            <a:extLst>
              <a:ext uri="{FF2B5EF4-FFF2-40B4-BE49-F238E27FC236}">
                <a16:creationId xmlns:a16="http://schemas.microsoft.com/office/drawing/2014/main" id="{983B0E9F-5E6F-3A22-C155-6574EC223E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51A64D-F7DF-457C-8798-44293EF6FAFC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964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55162B-32D2-47B8-95ED-4CCB06AACAD3}" type="slidenum">
              <a:rPr lang="en-US" altLang="ja-JP" smtClean="0"/>
              <a:pPr>
                <a:defRPr/>
              </a:pPr>
              <a:t>16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801381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55162B-32D2-47B8-95ED-4CCB06AACAD3}" type="slidenum">
              <a:rPr lang="en-US" altLang="ja-JP" smtClean="0"/>
              <a:pPr>
                <a:defRPr/>
              </a:pPr>
              <a:t>17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2444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ja-JP" dirty="0"/>
              <a:t>The following slides show the eligibility requirements.</a:t>
            </a:r>
            <a:endParaRPr lang="en-US" altLang="ja-JP" baseline="0" dirty="0"/>
          </a:p>
          <a:p>
            <a:endParaRPr lang="en-US" altLang="ja-JP" dirty="0"/>
          </a:p>
        </p:txBody>
      </p:sp>
      <p:sp>
        <p:nvSpPr>
          <p:cNvPr id="4608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30B00F-D05B-4AAC-AEC0-0EDFBBBAD8C8}" type="slidenum">
              <a:rPr lang="en-US" altLang="ja-JP" smtClean="0"/>
              <a:pPr/>
              <a:t>18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936571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u="none" baseline="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55162B-32D2-47B8-95ED-4CCB06AACAD3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314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ja-JP" dirty="0">
              <a:latin typeface="Arial" panose="020B0604020202020204" pitchFamily="34" charset="0"/>
            </a:endParaRPr>
          </a:p>
        </p:txBody>
      </p:sp>
      <p:sp>
        <p:nvSpPr>
          <p:cNvPr id="3891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62443B-B778-4C6C-9A1E-ADE4887612C8}" type="slidenum">
              <a:rPr lang="en-US" altLang="ja-JP" smtClean="0"/>
              <a:pPr/>
              <a:t>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459964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EC0142-8967-7AFF-DCA2-B07D17501D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BED6E1B4-565B-458C-EF17-E3BDAA8B5F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A2AC38-C8DE-4AE9-B8DD-3485C5F54C8E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DA287535-F112-31E5-75C1-04EF55A4B5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94EA584F-AE1A-6229-E255-CCDCD048DA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839543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16E543-02EE-43B9-8DB2-2F10855D74C5}" type="slidenum">
              <a:rPr lang="en-US" altLang="ja-JP" smtClean="0"/>
              <a:pPr/>
              <a:t>22</a:t>
            </a:fld>
            <a:endParaRPr lang="en-US" altLang="ja-JP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 baseline="0"/>
          </a:p>
          <a:p>
            <a:pPr eaLnBrk="1" hangingPunct="1"/>
            <a:endParaRPr lang="en-US" altLang="ja-JP" baseline="0"/>
          </a:p>
          <a:p>
            <a:pPr eaLnBrk="1" hangingPunct="1"/>
            <a:endParaRPr lang="en-US" altLang="ja-JP" baseline="0"/>
          </a:p>
        </p:txBody>
      </p:sp>
    </p:spTree>
    <p:extLst>
      <p:ext uri="{BB962C8B-B14F-4D97-AF65-F5344CB8AC3E}">
        <p14:creationId xmlns:p14="http://schemas.microsoft.com/office/powerpoint/2010/main" val="3837580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55162B-32D2-47B8-95ED-4CCB06AACAD3}" type="slidenum">
              <a:rPr lang="en-US" altLang="ja-JP" smtClean="0"/>
              <a:pPr>
                <a:defRPr/>
              </a:pPr>
              <a:t>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45542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ja-JP" i="1" dirty="0"/>
          </a:p>
        </p:txBody>
      </p:sp>
      <p:sp>
        <p:nvSpPr>
          <p:cNvPr id="3994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86DEF2-F5C2-425E-92A6-12868BBA0CB2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9320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tabLst>
                <a:tab pos="1160345" algn="l"/>
              </a:tabLst>
              <a:defRPr/>
            </a:pPr>
            <a:endParaRPr lang="en-US" altLang="ja-JP" dirty="0">
              <a:latin typeface="Arial" panose="020B0604020202020204" pitchFamily="34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55162B-32D2-47B8-95ED-4CCB06AACAD3}" type="slidenum">
              <a:rPr lang="en-US" altLang="ja-JP" smtClean="0"/>
              <a:pPr>
                <a:defRPr/>
              </a:pPr>
              <a:t>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500251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昨年</a:t>
            </a:r>
            <a:r>
              <a:rPr kumimoji="1" lang="en-US" altLang="ja-JP"/>
              <a:t>2024</a:t>
            </a:r>
            <a:r>
              <a:rPr kumimoji="1" lang="ja-JP" altLang="en-US"/>
              <a:t>年</a:t>
            </a:r>
            <a:r>
              <a:rPr kumimoji="1" lang="en-US" altLang="ja-JP"/>
              <a:t>8</a:t>
            </a:r>
            <a:r>
              <a:rPr kumimoji="1" lang="ja-JP" altLang="en-US"/>
              <a:t>月に歓迎レセプションがありました。ウクライナの留学生</a:t>
            </a:r>
            <a:r>
              <a:rPr kumimoji="1" lang="en-US" altLang="ja-JP"/>
              <a:t>2</a:t>
            </a:r>
            <a:r>
              <a:rPr kumimoji="1" lang="ja-JP" altLang="en-US"/>
              <a:t>名も参加し、留学生代表スピーチをしました。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55162B-32D2-47B8-95ED-4CCB06AACAD3}" type="slidenum">
              <a:rPr lang="en-US" altLang="ja-JP" smtClean="0"/>
              <a:pPr>
                <a:defRPr/>
              </a:pPr>
              <a:t>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77467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b="0" dirty="0"/>
          </a:p>
        </p:txBody>
      </p:sp>
      <p:sp>
        <p:nvSpPr>
          <p:cNvPr id="4096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FDA0BA-E168-4C7C-90C3-3AD03ABE2557}" type="slidenum">
              <a:rPr lang="en-US" altLang="ja-JP" smtClean="0"/>
              <a:pPr/>
              <a:t>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865547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ja-JP" dirty="0"/>
          </a:p>
        </p:txBody>
      </p:sp>
      <p:sp>
        <p:nvSpPr>
          <p:cNvPr id="4710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926A53-2C9E-436C-81E3-A812AC499FA6}" type="slidenum">
              <a:rPr lang="en-US" altLang="ja-JP" smtClean="0"/>
              <a:pPr/>
              <a:t>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28313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ja-JP" b="0" dirty="0"/>
          </a:p>
        </p:txBody>
      </p:sp>
      <p:sp>
        <p:nvSpPr>
          <p:cNvPr id="43012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EEA9C4-8B5D-470C-820F-F139E73A7830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2672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cxnSp>
        <p:nvCxnSpPr>
          <p:cNvPr id="5" name="直線コネクタ 9"/>
          <p:cNvCxnSpPr>
            <a:cxnSpLocks noChangeShapeType="1"/>
          </p:cNvCxnSpPr>
          <p:nvPr userDrawn="1"/>
        </p:nvCxnSpPr>
        <p:spPr bwMode="auto">
          <a:xfrm>
            <a:off x="0" y="4581525"/>
            <a:ext cx="9144000" cy="0"/>
          </a:xfrm>
          <a:prstGeom prst="line">
            <a:avLst/>
          </a:prstGeom>
          <a:noFill/>
          <a:ln w="76200" algn="ctr">
            <a:solidFill>
              <a:srgbClr val="FF0066"/>
            </a:solidFill>
            <a:round/>
            <a:headEnd/>
            <a:tailEnd/>
          </a:ln>
        </p:spPr>
      </p:cxnSp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1828800"/>
            <a:ext cx="6934200" cy="23622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572000"/>
            <a:ext cx="6934200" cy="129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26F20-BFD1-49F8-B469-719164C27C9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927CC-679D-497C-9F55-D6D7EE0FA3B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405563" y="930275"/>
            <a:ext cx="2052637" cy="5332413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46063" y="930275"/>
            <a:ext cx="6007100" cy="5332413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DB0B7-A9D3-47D2-B828-ED775DBF6D0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685800" y="2147888"/>
            <a:ext cx="7772400" cy="4114800"/>
          </a:xfrm>
        </p:spPr>
        <p:txBody>
          <a:bodyPr/>
          <a:lstStyle/>
          <a:p>
            <a:pPr lvl="0"/>
            <a:endParaRPr lang="ja-JP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9F7F8-F0A1-4644-9629-5B95E7A4EB7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6063" y="188640"/>
            <a:ext cx="7772400" cy="432048"/>
          </a:xfrm>
        </p:spPr>
        <p:txBody>
          <a:bodyPr/>
          <a:lstStyle>
            <a:lvl1pPr>
              <a:defRPr sz="3600" b="1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58D5D-74FD-4D4C-A2EE-AC0DED7E774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5C6F0-D3B5-4D4C-BD70-4235ED57485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9E522-72C5-463A-A093-6F8018BA9C9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BE2E3-4092-4259-8348-674B9DBAF8B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1EFD9-F38F-491A-9E1C-2CB820B0676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08B9A-9A5F-4B24-AA3F-44327C3178C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0D2BF-550B-45B2-9BAF-4CCB764239F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D6C7E-47DA-4F01-8948-06C8E375585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6063" y="188913"/>
            <a:ext cx="77724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125538"/>
            <a:ext cx="8642350" cy="513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928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400" b="0">
                <a:latin typeface="+mj-lt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928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kumimoji="0" sz="1400" b="0">
                <a:latin typeface="+mj-lt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928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400" b="0">
                <a:latin typeface="+mj-lt"/>
                <a:ea typeface="ＭＳ Ｐゴシック" pitchFamily="50" charset="-128"/>
              </a:defRPr>
            </a:lvl1pPr>
          </a:lstStyle>
          <a:p>
            <a:pPr>
              <a:defRPr/>
            </a:pPr>
            <a:fld id="{50B5FD54-CB15-44BB-BF0E-E424D1C45C7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160" name="正方形/長方形 159"/>
          <p:cNvSpPr/>
          <p:nvPr userDrawn="1"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00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cxnSp>
        <p:nvCxnSpPr>
          <p:cNvPr id="1032" name="直線コネクタ 160"/>
          <p:cNvCxnSpPr>
            <a:cxnSpLocks noChangeShapeType="1"/>
          </p:cNvCxnSpPr>
          <p:nvPr userDrawn="1"/>
        </p:nvCxnSpPr>
        <p:spPr bwMode="auto">
          <a:xfrm>
            <a:off x="0" y="764704"/>
            <a:ext cx="9144000" cy="0"/>
          </a:xfrm>
          <a:prstGeom prst="line">
            <a:avLst/>
          </a:prstGeom>
          <a:noFill/>
          <a:ln w="76200" algn="ctr">
            <a:solidFill>
              <a:srgbClr val="FF0066"/>
            </a:solidFill>
            <a:round/>
            <a:headEnd/>
            <a:tailEnd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1" r:id="rId1"/>
    <p:sldLayoutId id="2147484080" r:id="rId2"/>
    <p:sldLayoutId id="2147484081" r:id="rId3"/>
    <p:sldLayoutId id="2147484082" r:id="rId4"/>
    <p:sldLayoutId id="2147484083" r:id="rId5"/>
    <p:sldLayoutId id="2147484084" r:id="rId6"/>
    <p:sldLayoutId id="2147484085" r:id="rId7"/>
    <p:sldLayoutId id="2147484086" r:id="rId8"/>
    <p:sldLayoutId id="2147484087" r:id="rId9"/>
    <p:sldLayoutId id="2147484088" r:id="rId10"/>
    <p:sldLayoutId id="2147484089" r:id="rId11"/>
    <p:sldLayoutId id="214748409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Times New Roman" pitchFamily="18" charset="0"/>
          <a:ea typeface="ＭＳ Ｐゴシック" pitchFamily="50" charset="-128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Times New Roman" pitchFamily="18" charset="0"/>
          <a:ea typeface="ＭＳ Ｐゴシック" pitchFamily="50" charset="-128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Times New Roman" pitchFamily="18" charset="0"/>
          <a:ea typeface="ＭＳ Ｐゴシック" pitchFamily="50" charset="-128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Times New Roman" pitchFamily="18" charset="0"/>
          <a:ea typeface="ＭＳ Ｐゴシック" pitchFamily="50" charset="-128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Times New Roman" pitchFamily="18" charset="0"/>
          <a:ea typeface="ＭＳ Ｐゴシック" pitchFamily="50" charset="-128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Times New Roman" pitchFamily="18" charset="0"/>
          <a:ea typeface="ＭＳ Ｐゴシック" pitchFamily="50" charset="-128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Times New Roman" pitchFamily="18" charset="0"/>
          <a:ea typeface="ＭＳ Ｐゴシック" pitchFamily="50" charset="-128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Times New Roman" pitchFamily="18" charset="0"/>
          <a:ea typeface="ＭＳ Ｐゴシック" pitchFamily="50" charset="-128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5"/>
        </a:buBlip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jds_ukraine@jice.org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hrm.nads@gmail.com" TargetMode="External"/><Relationship Id="rId5" Type="http://schemas.openxmlformats.org/officeDocument/2006/relationships/hyperlink" Target="https://www.facebook.com/jds.Ukraine/" TargetMode="External"/><Relationship Id="rId4" Type="http://schemas.openxmlformats.org/officeDocument/2006/relationships/hyperlink" Target="https://jds-scholarship.org/country/ukraine/index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jpeg"/><Relationship Id="rId5" Type="http://schemas.openxmlformats.org/officeDocument/2006/relationships/image" Target="../media/image3.png"/><Relationship Id="rId10" Type="http://schemas.openxmlformats.org/officeDocument/2006/relationships/image" Target="../media/image24.jpeg"/><Relationship Id="rId4" Type="http://schemas.openxmlformats.org/officeDocument/2006/relationships/image" Target="../media/image19.png"/><Relationship Id="rId9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39751" y="6021238"/>
            <a:ext cx="6624861" cy="647850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</a:pPr>
            <a:r>
              <a:rPr lang="en-US" altLang="ja-JP" sz="1800" b="1" i="1">
                <a:solidFill>
                  <a:schemeClr val="bg1"/>
                </a:solidFill>
                <a:latin typeface="Bell MT" pitchFamily="18" charset="0"/>
              </a:rPr>
              <a:t>Japan International Cooperation Agency (JICA)</a:t>
            </a:r>
          </a:p>
          <a:p>
            <a:pPr algn="r" eaLnBrk="1" hangingPunct="1">
              <a:lnSpc>
                <a:spcPct val="80000"/>
              </a:lnSpc>
            </a:pPr>
            <a:r>
              <a:rPr lang="en-US" altLang="ja-JP" sz="1800" b="1" i="1">
                <a:solidFill>
                  <a:schemeClr val="bg1"/>
                </a:solidFill>
                <a:latin typeface="Bell MT" pitchFamily="18" charset="0"/>
              </a:rPr>
              <a:t>Japan International Cooperation Center (JICE)</a:t>
            </a:r>
          </a:p>
          <a:p>
            <a:pPr algn="r" eaLnBrk="1" hangingPunct="1">
              <a:lnSpc>
                <a:spcPct val="80000"/>
              </a:lnSpc>
            </a:pPr>
            <a:endParaRPr lang="en-US" altLang="ja-JP" sz="1800" b="1" i="1">
              <a:solidFill>
                <a:schemeClr val="bg1"/>
              </a:solidFill>
              <a:latin typeface="Arial" charset="0"/>
            </a:endParaRPr>
          </a:p>
          <a:p>
            <a:pPr algn="r" eaLnBrk="1" hangingPunct="1">
              <a:lnSpc>
                <a:spcPct val="80000"/>
              </a:lnSpc>
            </a:pPr>
            <a:endParaRPr lang="en-US" altLang="ja-JP" sz="1800" b="1" i="1">
              <a:solidFill>
                <a:schemeClr val="bg1"/>
              </a:solidFill>
            </a:endParaRPr>
          </a:p>
          <a:p>
            <a:pPr algn="r" eaLnBrk="1" hangingPunct="1">
              <a:lnSpc>
                <a:spcPct val="80000"/>
              </a:lnSpc>
            </a:pPr>
            <a:endParaRPr lang="en-US" altLang="ja-JP" sz="1800" i="1">
              <a:solidFill>
                <a:schemeClr val="bg1"/>
              </a:solidFill>
            </a:endParaRPr>
          </a:p>
        </p:txBody>
      </p:sp>
      <p:sp>
        <p:nvSpPr>
          <p:cNvPr id="3075" name="正方形/長方形 16"/>
          <p:cNvSpPr>
            <a:spLocks noChangeArrowheads="1"/>
          </p:cNvSpPr>
          <p:nvPr/>
        </p:nvSpPr>
        <p:spPr bwMode="auto">
          <a:xfrm>
            <a:off x="199357" y="2096087"/>
            <a:ext cx="8785225" cy="972552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en-US" altLang="ja-JP" sz="1600" dirty="0" smtClean="0">
              <a:solidFill>
                <a:schemeClr val="bg1"/>
              </a:solidFill>
              <a:latin typeface="Arial"/>
              <a:ea typeface="ＭＳ Ｐゴシック"/>
            </a:endParaRPr>
          </a:p>
          <a:p>
            <a:pPr algn="ctr"/>
            <a:r>
              <a:rPr lang="uk-UA" altLang="ja-JP" sz="2400" dirty="0" smtClean="0">
                <a:solidFill>
                  <a:schemeClr val="bg1"/>
                </a:solidFill>
                <a:latin typeface="Arial"/>
                <a:ea typeface="ＭＳ Ｐゴシック"/>
              </a:rPr>
              <a:t>Проект </a:t>
            </a:r>
            <a:r>
              <a:rPr lang="en-US" altLang="ja-JP" sz="2400" dirty="0" smtClean="0">
                <a:solidFill>
                  <a:schemeClr val="bg1"/>
                </a:solidFill>
                <a:latin typeface="Arial"/>
                <a:ea typeface="ＭＳ Ｐゴシック"/>
              </a:rPr>
              <a:t>JDS</a:t>
            </a:r>
            <a:r>
              <a:rPr lang="uk-UA" altLang="ja-JP" sz="2400" dirty="0" smtClean="0">
                <a:solidFill>
                  <a:schemeClr val="bg1"/>
                </a:solidFill>
                <a:latin typeface="Arial"/>
                <a:ea typeface="ＭＳ Ｐゴシック"/>
              </a:rPr>
              <a:t>: стипендії для розвитку людських ресурсів </a:t>
            </a:r>
            <a:r>
              <a:rPr lang="en-US" altLang="ja-JP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2026/27</a:t>
            </a:r>
            <a:endParaRPr lang="ja-JP" altLang="en-US" sz="24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076" name="Text Box 9"/>
          <p:cNvSpPr txBox="1">
            <a:spLocks noChangeArrowheads="1"/>
          </p:cNvSpPr>
          <p:nvPr/>
        </p:nvSpPr>
        <p:spPr bwMode="auto">
          <a:xfrm>
            <a:off x="468313" y="260350"/>
            <a:ext cx="2951162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295" tIns="8890" rIns="74295" bIns="8890"/>
          <a:lstStyle/>
          <a:p>
            <a:r>
              <a:rPr lang="en-US" altLang="ja-JP" sz="14000" dirty="0">
                <a:solidFill>
                  <a:srgbClr val="FFFFFF"/>
                </a:solidFill>
                <a:latin typeface="Cambria" pitchFamily="18" charset="0"/>
                <a:ea typeface="ＭＳ 明朝" pitchFamily="17" charset="-128"/>
              </a:rPr>
              <a:t>JDS</a:t>
            </a:r>
            <a:endParaRPr lang="ja-JP" altLang="ja-JP" sz="14000" dirty="0"/>
          </a:p>
        </p:txBody>
      </p:sp>
      <p:pic>
        <p:nvPicPr>
          <p:cNvPr id="3077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333375"/>
            <a:ext cx="265747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pic>
        <p:nvPicPr>
          <p:cNvPr id="3079" name="Picture 11" descr="img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5256" y="3195248"/>
            <a:ext cx="7974012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表 9"/>
          <p:cNvGraphicFramePr>
            <a:graphicFrameLocks noGrp="1"/>
          </p:cNvGraphicFramePr>
          <p:nvPr/>
        </p:nvGraphicFramePr>
        <p:xfrm>
          <a:off x="3033712" y="3337560"/>
          <a:ext cx="3076575" cy="182880"/>
        </p:xfrm>
        <a:graphic>
          <a:graphicData uri="http://schemas.openxmlformats.org/drawingml/2006/table">
            <a:tbl>
              <a:tblPr/>
              <a:tblGrid>
                <a:gridCol w="3076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R="372110"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</a:rPr>
                        <a:t>  </a:t>
                      </a:r>
                      <a:endParaRPr lang="ja-JP" sz="1200" dirty="0">
                        <a:solidFill>
                          <a:srgbClr val="000000"/>
                        </a:solidFill>
                        <a:latin typeface="Times New Roman"/>
                        <a:ea typeface="ＭＳ 明朝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pic>
        <p:nvPicPr>
          <p:cNvPr id="70659" name="Picture 3" descr="日章旗ステッカー_英語-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660" y="5013176"/>
            <a:ext cx="719708" cy="719708"/>
          </a:xfrm>
          <a:prstGeom prst="rect">
            <a:avLst/>
          </a:prstGeom>
          <a:noFill/>
        </p:spPr>
      </p:pic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Times New Roman" pitchFamily="18" charset="0"/>
              </a:rPr>
              <a:t> </a:t>
            </a:r>
            <a:r>
              <a:rPr kumimoji="1" lang="en-US" altLang="ja-JP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 </a:t>
            </a:r>
            <a:endParaRPr kumimoji="1" lang="en-US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pic>
        <p:nvPicPr>
          <p:cNvPr id="70662" name="Picture 6" descr="JICA logo"/>
          <p:cNvPicPr>
            <a:picLocks noChangeAspect="1" noChangeArrowheads="1"/>
          </p:cNvPicPr>
          <p:nvPr/>
        </p:nvPicPr>
        <p:blipFill>
          <a:blip r:embed="rId6" cstate="print"/>
          <a:srcRect t="1935"/>
          <a:stretch>
            <a:fillRect/>
          </a:stretch>
        </p:blipFill>
        <p:spPr bwMode="auto">
          <a:xfrm>
            <a:off x="8018171" y="5013176"/>
            <a:ext cx="730292" cy="719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16059" y="1241016"/>
            <a:ext cx="1094228" cy="79186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6A5EC3CE-9F5F-4B0C-B142-C14BA0EEB75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/>
          <a:srcRect l="18500" t="21830" r="23472" b="9403"/>
          <a:stretch/>
        </p:blipFill>
        <p:spPr>
          <a:xfrm>
            <a:off x="3765804" y="1270628"/>
            <a:ext cx="1094228" cy="729404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>
          <a:xfrm>
            <a:off x="251520" y="3284984"/>
            <a:ext cx="8367464" cy="2362200"/>
          </a:xfrm>
        </p:spPr>
        <p:txBody>
          <a:bodyPr/>
          <a:lstStyle/>
          <a:p>
            <a:pPr algn="ctr"/>
            <a:r>
              <a:rPr kumimoji="1" lang="uk-UA" altLang="ja-JP" sz="6600" b="1" i="0" dirty="0" smtClean="0">
                <a:solidFill>
                  <a:schemeClr val="bg1"/>
                </a:solidFill>
                <a:latin typeface="+mn-lt"/>
              </a:rPr>
              <a:t>Переваги навчання в Японії</a:t>
            </a:r>
            <a:endParaRPr kumimoji="1" lang="ja-JP" altLang="en-US" sz="6600" b="1" i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5994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6062" y="188640"/>
            <a:ext cx="8646417" cy="377318"/>
          </a:xfrm>
        </p:spPr>
        <p:txBody>
          <a:bodyPr/>
          <a:lstStyle/>
          <a:p>
            <a:r>
              <a:rPr kumimoji="1" lang="uk-UA" altLang="ja-JP" dirty="0" smtClean="0"/>
              <a:t>Чому саме Японія</a:t>
            </a:r>
            <a:r>
              <a:rPr kumimoji="1" lang="en-US" altLang="ja-JP" dirty="0" smtClean="0"/>
              <a:t>? </a:t>
            </a:r>
            <a:r>
              <a:rPr lang="en-US" altLang="ja-JP" dirty="0" smtClean="0"/>
              <a:t> </a:t>
            </a:r>
            <a:r>
              <a:rPr lang="en-US" altLang="ja-JP" dirty="0"/>
              <a:t>- </a:t>
            </a:r>
            <a:r>
              <a:rPr lang="uk-UA" altLang="ja-JP" dirty="0" smtClean="0"/>
              <a:t>Які переваги</a:t>
            </a:r>
            <a:r>
              <a:rPr kumimoji="1" lang="en-US" altLang="ja-JP" dirty="0" smtClean="0"/>
              <a:t> </a:t>
            </a:r>
            <a:r>
              <a:rPr kumimoji="1" lang="en-US" altLang="ja-JP" dirty="0"/>
              <a:t>-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27584" y="565958"/>
            <a:ext cx="8647112" cy="5353968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grpSp>
        <p:nvGrpSpPr>
          <p:cNvPr id="4" name="グループ化 19"/>
          <p:cNvGrpSpPr/>
          <p:nvPr/>
        </p:nvGrpSpPr>
        <p:grpSpPr>
          <a:xfrm>
            <a:off x="351068" y="1807976"/>
            <a:ext cx="8971907" cy="1614611"/>
            <a:chOff x="2771800" y="1628800"/>
            <a:chExt cx="6126619" cy="1800200"/>
          </a:xfrm>
        </p:grpSpPr>
        <p:sp>
          <p:nvSpPr>
            <p:cNvPr id="5" name="正方形/長方形 4"/>
            <p:cNvSpPr/>
            <p:nvPr/>
          </p:nvSpPr>
          <p:spPr>
            <a:xfrm>
              <a:off x="2771800" y="1628800"/>
              <a:ext cx="5832648" cy="18002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Rectangle 3"/>
            <p:cNvSpPr txBox="1">
              <a:spLocks noChangeArrowheads="1"/>
            </p:cNvSpPr>
            <p:nvPr/>
          </p:nvSpPr>
          <p:spPr bwMode="auto">
            <a:xfrm>
              <a:off x="2994067" y="1799765"/>
              <a:ext cx="5904352" cy="1458269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lIns="91440" tIns="45720" rIns="91440" bIns="45720" anchor="t"/>
            <a:lstStyle/>
            <a:p>
              <a:pPr marL="534670" indent="-534670">
                <a:spcBef>
                  <a:spcPct val="20000"/>
                </a:spcBef>
                <a:buSzPct val="80000"/>
                <a:buFont typeface="Wingdings" pitchFamily="2" charset="2"/>
                <a:buChar char="l"/>
                <a:tabLst>
                  <a:tab pos="1160463" algn="l"/>
                </a:tabLst>
                <a:defRPr/>
              </a:pPr>
              <a:r>
                <a:rPr lang="uk-UA" altLang="ja-JP" sz="2400" b="0" kern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Видатний професорський склад з високим рівнем знань та досвіду</a:t>
              </a:r>
              <a:endParaRPr lang="en-US" dirty="0"/>
            </a:p>
            <a:p>
              <a:pPr marL="534670" indent="-534670">
                <a:spcBef>
                  <a:spcPct val="20000"/>
                </a:spcBef>
                <a:buSzPct val="80000"/>
                <a:buFont typeface="Wingdings" pitchFamily="2" charset="2"/>
                <a:buChar char="l"/>
                <a:tabLst>
                  <a:tab pos="1160463" algn="l"/>
                </a:tabLst>
                <a:defRPr/>
              </a:pPr>
              <a:r>
                <a:rPr lang="uk-UA" altLang="ja-JP" sz="2400" b="0" kern="0" dirty="0" smtClean="0">
                  <a:latin typeface="Arial"/>
                  <a:ea typeface="ＭＳ Ｐゴシック"/>
                  <a:cs typeface="Arial"/>
                </a:rPr>
                <a:t>Добре обладнані аудиторії</a:t>
              </a:r>
              <a:endParaRPr lang="en-US" altLang="ja-JP" sz="2400" b="0" kern="0" dirty="0">
                <a:latin typeface="Arial"/>
                <a:ea typeface="ＭＳ Ｐゴシック"/>
                <a:cs typeface="Arial"/>
              </a:endParaRPr>
            </a:p>
          </p:txBody>
        </p:sp>
      </p:grpSp>
      <p:grpSp>
        <p:nvGrpSpPr>
          <p:cNvPr id="7" name="グループ化 19"/>
          <p:cNvGrpSpPr/>
          <p:nvPr/>
        </p:nvGrpSpPr>
        <p:grpSpPr>
          <a:xfrm>
            <a:off x="351068" y="4757121"/>
            <a:ext cx="8866904" cy="1810006"/>
            <a:chOff x="-557598" y="926953"/>
            <a:chExt cx="6052217" cy="2833432"/>
          </a:xfrm>
        </p:grpSpPr>
        <p:sp>
          <p:nvSpPr>
            <p:cNvPr id="8" name="正方形/長方形 7"/>
            <p:cNvSpPr/>
            <p:nvPr/>
          </p:nvSpPr>
          <p:spPr>
            <a:xfrm>
              <a:off x="-557598" y="926953"/>
              <a:ext cx="5832648" cy="2511032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Rectangle 3"/>
            <p:cNvSpPr txBox="1">
              <a:spLocks noChangeArrowheads="1"/>
            </p:cNvSpPr>
            <p:nvPr/>
          </p:nvSpPr>
          <p:spPr bwMode="auto">
            <a:xfrm>
              <a:off x="-338029" y="1185275"/>
              <a:ext cx="5832648" cy="257511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lIns="91440" tIns="45720" rIns="91440" bIns="45720" anchor="t"/>
            <a:lstStyle/>
            <a:p>
              <a:pPr marL="534670" indent="-534670">
                <a:lnSpc>
                  <a:spcPct val="90000"/>
                </a:lnSpc>
                <a:spcBef>
                  <a:spcPct val="20000"/>
                </a:spcBef>
                <a:buSzPct val="80000"/>
                <a:buFont typeface="Wingdings" pitchFamily="2" charset="2"/>
                <a:buChar char="l"/>
                <a:tabLst>
                  <a:tab pos="1160463" algn="l"/>
                </a:tabLst>
                <a:defRPr/>
              </a:pPr>
              <a:r>
                <a:rPr lang="uk-UA" altLang="ja-JP" sz="2400" b="0" kern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Уроки, винесені з історії розвитку Японії</a:t>
              </a:r>
              <a:endParaRPr lang="en-US" altLang="ja-JP" sz="2400" b="0" kern="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534670" indent="-534670">
                <a:lnSpc>
                  <a:spcPct val="90000"/>
                </a:lnSpc>
                <a:spcBef>
                  <a:spcPct val="20000"/>
                </a:spcBef>
                <a:buSzPct val="80000"/>
                <a:buFont typeface="Wingdings" pitchFamily="2" charset="2"/>
                <a:buChar char="l"/>
                <a:tabLst>
                  <a:tab pos="1160463" algn="l"/>
                </a:tabLst>
                <a:defRPr/>
              </a:pPr>
              <a:r>
                <a:rPr lang="uk-UA" altLang="ja-JP" sz="2400" b="0" kern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Пунктуальність, ефективне управління часом, належна попередня підготовка, групові заходи</a:t>
              </a:r>
              <a:r>
                <a:rPr lang="en-US" altLang="ja-JP" sz="2400" b="0" kern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altLang="ja-JP" sz="2400" b="0" kern="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ts val="3000"/>
                </a:lnSpc>
                <a:spcBef>
                  <a:spcPct val="20000"/>
                </a:spcBef>
                <a:buSzPct val="80000"/>
                <a:tabLst>
                  <a:tab pos="1160463" algn="l"/>
                </a:tabLst>
                <a:defRPr/>
              </a:pPr>
              <a:endParaRPr lang="en-US" altLang="ja-JP" kern="0" dirty="0">
                <a:solidFill>
                  <a:srgbClr val="000000"/>
                </a:solidFill>
                <a:latin typeface="Times New Roman"/>
                <a:cs typeface="Tahoma"/>
              </a:endParaRPr>
            </a:p>
          </p:txBody>
        </p:sp>
      </p:grpSp>
      <p:sp>
        <p:nvSpPr>
          <p:cNvPr id="10" name="テキスト ボックス 9"/>
          <p:cNvSpPr txBox="1"/>
          <p:nvPr/>
        </p:nvSpPr>
        <p:spPr>
          <a:xfrm>
            <a:off x="246063" y="1183134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/>
              <a:t>1. </a:t>
            </a:r>
            <a:r>
              <a:rPr kumimoji="1" lang="uk-UA" altLang="ja-JP" sz="2800" b="1" dirty="0" smtClean="0"/>
              <a:t>Високі стандарти освіти</a:t>
            </a:r>
            <a:endParaRPr kumimoji="1" lang="ja-JP" altLang="en-US" sz="2800" b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5575" y="3710498"/>
            <a:ext cx="91184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/>
              <a:t>  </a:t>
            </a:r>
            <a:r>
              <a:rPr lang="en-US" altLang="ja-JP" sz="2800" b="1" dirty="0"/>
              <a:t>2</a:t>
            </a:r>
            <a:r>
              <a:rPr kumimoji="1" lang="en-US" altLang="ja-JP" sz="2800" b="1" dirty="0"/>
              <a:t>. </a:t>
            </a:r>
            <a:r>
              <a:rPr kumimoji="1" lang="uk-UA" altLang="ja-JP" sz="2800" b="1" dirty="0" smtClean="0"/>
              <a:t>Можливість відчути на собі всі позитивні</a:t>
            </a:r>
          </a:p>
          <a:p>
            <a:r>
              <a:rPr lang="uk-UA" altLang="ja-JP" sz="2800" dirty="0" smtClean="0"/>
              <a:t>     </a:t>
            </a:r>
            <a:r>
              <a:rPr kumimoji="1" lang="uk-UA" altLang="ja-JP" sz="2800" b="1" dirty="0" smtClean="0"/>
              <a:t> сторони </a:t>
            </a:r>
            <a:r>
              <a:rPr lang="uk-UA" altLang="ja-JP" sz="2800" dirty="0" smtClean="0"/>
              <a:t>Японії</a:t>
            </a:r>
            <a:endParaRPr kumimoji="1" lang="ja-JP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27919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7D4254-2E59-0E53-5DA2-1329AC4BC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62" y="188640"/>
            <a:ext cx="8897937" cy="360040"/>
          </a:xfrm>
        </p:spPr>
        <p:txBody>
          <a:bodyPr/>
          <a:lstStyle/>
          <a:p>
            <a:r>
              <a:rPr kumimoji="1" lang="uk-UA" altLang="ja-JP" sz="3000" dirty="0" smtClean="0"/>
              <a:t>Японія</a:t>
            </a:r>
            <a:r>
              <a:rPr kumimoji="1" lang="en-US" altLang="ja-JP" sz="3000" dirty="0" smtClean="0"/>
              <a:t>: </a:t>
            </a:r>
            <a:r>
              <a:rPr kumimoji="1" lang="uk-UA" altLang="ja-JP" sz="3000" dirty="0" smtClean="0"/>
              <a:t>Своєрідне середовище та культура</a:t>
            </a:r>
            <a:endParaRPr kumimoji="1" lang="ja-JP" altLang="en-US" sz="3000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ACFF6264-B653-9A4A-FF3B-31EF6CB42CE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60130" y="3488915"/>
            <a:ext cx="5006330" cy="3354241"/>
          </a:xfrm>
          <a:prstGeom prst="rect">
            <a:avLst/>
          </a:prstGeom>
        </p:spPr>
      </p:pic>
      <p:pic>
        <p:nvPicPr>
          <p:cNvPr id="9" name="コンテンツ プレースホルダー 8">
            <a:extLst>
              <a:ext uri="{FF2B5EF4-FFF2-40B4-BE49-F238E27FC236}">
                <a16:creationId xmlns:a16="http://schemas.microsoft.com/office/drawing/2014/main" id="{9448B5CF-94CD-03D8-D956-C1178BB24F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07504" y="908720"/>
            <a:ext cx="5031362" cy="3354241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0F9899F-77EE-2855-FAC3-AFC3147AE4D4}"/>
              </a:ext>
            </a:extLst>
          </p:cNvPr>
          <p:cNvSpPr/>
          <p:nvPr/>
        </p:nvSpPr>
        <p:spPr bwMode="auto">
          <a:xfrm>
            <a:off x="107504" y="6021288"/>
            <a:ext cx="3888432" cy="64807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50" charset="-128"/>
              </a:rPr>
              <a:t>https://bunka.nii.ac.jp/special_content/world</a:t>
            </a:r>
            <a:endParaRPr kumimoji="1" lang="ja-JP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593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>
          <a:xfrm>
            <a:off x="611560" y="3429000"/>
            <a:ext cx="8367464" cy="2520280"/>
          </a:xfrm>
        </p:spPr>
        <p:txBody>
          <a:bodyPr/>
          <a:lstStyle/>
          <a:p>
            <a:r>
              <a:rPr kumimoji="1" lang="uk-UA" altLang="ja-JP" sz="8000" b="1" i="0" dirty="0" smtClean="0">
                <a:solidFill>
                  <a:schemeClr val="bg1"/>
                </a:solidFill>
                <a:latin typeface="+mn-lt"/>
              </a:rPr>
              <a:t>Переваги </a:t>
            </a:r>
            <a:r>
              <a:rPr kumimoji="1" lang="en-US" altLang="ja-JP" sz="8000" b="1" i="0" dirty="0" smtClean="0">
                <a:solidFill>
                  <a:schemeClr val="bg1"/>
                </a:solidFill>
                <a:latin typeface="+mn-lt"/>
              </a:rPr>
              <a:t>JDS</a:t>
            </a:r>
            <a:r>
              <a:rPr kumimoji="1" lang="en-US" altLang="ja-JP" sz="8000" b="1" i="0" dirty="0">
                <a:solidFill>
                  <a:schemeClr val="bg1"/>
                </a:solidFill>
                <a:latin typeface="+mn-lt"/>
              </a:rPr>
              <a:t>?</a:t>
            </a:r>
            <a:r>
              <a:rPr kumimoji="1" lang="en-US" altLang="ja-JP" sz="9600" b="1" i="0" dirty="0">
                <a:solidFill>
                  <a:schemeClr val="bg1"/>
                </a:solidFill>
                <a:latin typeface="+mn-lt"/>
              </a:rPr>
              <a:t/>
            </a:r>
            <a:br>
              <a:rPr kumimoji="1" lang="en-US" altLang="ja-JP" sz="9600" b="1" i="0" dirty="0">
                <a:solidFill>
                  <a:schemeClr val="bg1"/>
                </a:solidFill>
                <a:latin typeface="+mn-lt"/>
              </a:rPr>
            </a:br>
            <a:r>
              <a:rPr kumimoji="1" lang="uk-UA" altLang="ja-JP" sz="6000" b="1" i="0" dirty="0" smtClean="0">
                <a:solidFill>
                  <a:schemeClr val="bg1"/>
                </a:solidFill>
                <a:latin typeface="+mn-lt"/>
              </a:rPr>
              <a:t>Стипендія та</a:t>
            </a:r>
            <a:r>
              <a:rPr kumimoji="1" lang="en-US" altLang="ja-JP" sz="6000" b="1" i="0" dirty="0">
                <a:solidFill>
                  <a:schemeClr val="bg1"/>
                </a:solidFill>
                <a:latin typeface="+mn-lt"/>
              </a:rPr>
              <a:t/>
            </a:r>
            <a:br>
              <a:rPr kumimoji="1" lang="en-US" altLang="ja-JP" sz="6000" b="1" i="0" dirty="0">
                <a:solidFill>
                  <a:schemeClr val="bg1"/>
                </a:solidFill>
                <a:latin typeface="+mn-lt"/>
              </a:rPr>
            </a:br>
            <a:r>
              <a:rPr kumimoji="1" lang="uk-UA" altLang="ja-JP" sz="6000" b="1" i="0" dirty="0" smtClean="0">
                <a:solidFill>
                  <a:schemeClr val="bg1"/>
                </a:solidFill>
                <a:latin typeface="+mn-lt"/>
              </a:rPr>
              <a:t>повна підтримка</a:t>
            </a:r>
            <a:endParaRPr kumimoji="1" lang="ja-JP" altLang="en-US" sz="6000" b="1" i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9546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ja-JP" dirty="0" smtClean="0"/>
              <a:t>Основні переваги проекту </a:t>
            </a:r>
            <a:r>
              <a:rPr lang="en-US" altLang="ja-JP" dirty="0" smtClean="0"/>
              <a:t>JDS</a:t>
            </a:r>
            <a:r>
              <a:rPr lang="en-US" altLang="ja-JP" dirty="0"/>
              <a:t>?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125538"/>
            <a:ext cx="9143999" cy="5137150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4000" b="1" dirty="0">
                <a:solidFill>
                  <a:srgbClr val="0202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1) </a:t>
            </a:r>
            <a:r>
              <a:rPr lang="uk-UA" altLang="ja-JP" sz="4000" b="1" dirty="0" smtClean="0">
                <a:solidFill>
                  <a:srgbClr val="0202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Повноцінна стипендія</a:t>
            </a:r>
            <a:endParaRPr lang="en-US" altLang="ja-JP" sz="4000" b="1" dirty="0">
              <a:solidFill>
                <a:srgbClr val="0202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ja-JP" sz="4000" b="1" dirty="0">
              <a:solidFill>
                <a:srgbClr val="0202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ja-JP" sz="4000" b="1" dirty="0">
                <a:solidFill>
                  <a:srgbClr val="0202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2) </a:t>
            </a:r>
            <a:r>
              <a:rPr lang="uk-UA" altLang="ja-JP" sz="4000" b="1" dirty="0" smtClean="0">
                <a:solidFill>
                  <a:srgbClr val="0202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Повна підтримка під час перебування в Японії</a:t>
            </a:r>
            <a:endParaRPr lang="en-US" altLang="ja-JP" sz="4000" b="1" dirty="0">
              <a:solidFill>
                <a:srgbClr val="0202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ja-JP" sz="4000" b="1" dirty="0">
              <a:solidFill>
                <a:srgbClr val="0202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ja-JP" sz="4000" b="1" dirty="0">
                <a:solidFill>
                  <a:srgbClr val="0202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3)</a:t>
            </a:r>
            <a:r>
              <a:rPr lang="ja-JP" altLang="en-US" sz="4000" b="1" dirty="0">
                <a:solidFill>
                  <a:srgbClr val="0202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ja-JP" sz="4000" b="1" dirty="0" smtClean="0">
                <a:solidFill>
                  <a:srgbClr val="0202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Спеціалізація на підготовці саме </a:t>
            </a:r>
            <a:r>
              <a:rPr lang="uk-UA" altLang="ja-JP" sz="4000" b="1" dirty="0" smtClean="0">
                <a:solidFill>
                  <a:srgbClr val="0202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держслужбовців та ПОМС</a:t>
            </a:r>
            <a:endParaRPr lang="ja-JP" altLang="en-US" sz="4000" b="1" dirty="0">
              <a:solidFill>
                <a:srgbClr val="0202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46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0EE584-78C6-1209-E061-A5B64E19BA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タイトル 1">
            <a:extLst>
              <a:ext uri="{FF2B5EF4-FFF2-40B4-BE49-F238E27FC236}">
                <a16:creationId xmlns:a16="http://schemas.microsoft.com/office/drawing/2014/main" id="{44F41964-8DBE-C79D-0CB0-F8FC259AE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95" y="146296"/>
            <a:ext cx="7772400" cy="431800"/>
          </a:xfrm>
        </p:spPr>
        <p:txBody>
          <a:bodyPr/>
          <a:lstStyle/>
          <a:p>
            <a:r>
              <a:rPr lang="uk-UA" altLang="ja-JP" dirty="0" smtClean="0">
                <a:latin typeface="Arial" charset="0"/>
                <a:cs typeface="Arial" charset="0"/>
              </a:rPr>
              <a:t>Покриття витрат</a:t>
            </a:r>
            <a:endParaRPr lang="ja-JP" altLang="en-US" sz="2400" dirty="0">
              <a:latin typeface="Arial" charset="0"/>
              <a:cs typeface="Arial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D83FEE3-ADB3-2D79-C891-ECCCF15BB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782" y="1069266"/>
            <a:ext cx="4392613" cy="558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0463" algn="l"/>
              </a:tabLst>
              <a:defRPr/>
            </a:pPr>
            <a:r>
              <a:rPr kumimoji="1" lang="uk-UA" altLang="ja-JP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ＭＳ Ｐゴシック"/>
                <a:cs typeface="Tahoma"/>
              </a:rPr>
              <a:t>Повна стипендія</a:t>
            </a:r>
            <a:r>
              <a:rPr kumimoji="1" lang="uk-UA" altLang="ja-JP" sz="2000" b="1" i="0" u="none" strike="noStrike" kern="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ＭＳ Ｐゴシック"/>
                <a:cs typeface="Tahoma"/>
              </a:rPr>
              <a:t> для забезпечення навчання і перебування учасників програми в Японії</a:t>
            </a:r>
            <a:endParaRPr kumimoji="1" lang="en-US" altLang="ja-JP" sz="20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charset="0"/>
              <a:ea typeface="ＭＳ Ｐゴシック"/>
              <a:cs typeface="Tahoma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0463" algn="l"/>
              </a:tabLst>
              <a:defRPr/>
            </a:pPr>
            <a:endParaRPr kumimoji="1" lang="en-US" altLang="ja-JP" sz="9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charset="0"/>
              <a:ea typeface="ＭＳ Ｐゴシック"/>
              <a:cs typeface="Tahoma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n"/>
              <a:tabLst>
                <a:tab pos="1160463" algn="l"/>
              </a:tabLst>
              <a:defRPr/>
            </a:pPr>
            <a:r>
              <a:rPr lang="uk-UA" altLang="ja-JP" b="0" kern="0" dirty="0" smtClean="0">
                <a:solidFill>
                  <a:srgbClr val="000066"/>
                </a:solidFill>
                <a:latin typeface="Arial" charset="0"/>
                <a:ea typeface="ＭＳ Ｐゴシック"/>
                <a:cs typeface="Tahoma"/>
              </a:rPr>
              <a:t>Покриття витрат на навчання</a:t>
            </a:r>
            <a:endParaRPr kumimoji="1" lang="en-US" altLang="ja-JP" sz="18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charset="0"/>
              <a:ea typeface="ＭＳ Ｐゴシック"/>
              <a:cs typeface="Tahoma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n"/>
              <a:tabLst>
                <a:tab pos="1160463" algn="l"/>
              </a:tabLst>
              <a:defRPr/>
            </a:pPr>
            <a:r>
              <a:rPr lang="uk-UA" altLang="ja-JP" b="0" kern="0" dirty="0" err="1" smtClean="0">
                <a:solidFill>
                  <a:srgbClr val="000066"/>
                </a:solidFill>
                <a:latin typeface="Arial" charset="0"/>
                <a:ea typeface="ＭＳ Ｐゴシック"/>
                <a:cs typeface="Tahoma"/>
              </a:rPr>
              <a:t>Авіапереліт</a:t>
            </a:r>
            <a:endParaRPr kumimoji="1" lang="en-US" altLang="ja-JP" sz="18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charset="0"/>
              <a:ea typeface="ＭＳ Ｐゴシック"/>
              <a:cs typeface="Tahoma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n"/>
              <a:tabLst>
                <a:tab pos="1160463" algn="l"/>
              </a:tabLst>
              <a:defRPr/>
            </a:pPr>
            <a:r>
              <a:rPr lang="uk-UA" altLang="ja-JP" b="0" kern="0" dirty="0" smtClean="0">
                <a:solidFill>
                  <a:srgbClr val="000066"/>
                </a:solidFill>
                <a:latin typeface="Arial" charset="0"/>
                <a:ea typeface="ＭＳ Ｐゴシック"/>
                <a:cs typeface="Tahoma"/>
              </a:rPr>
              <a:t>Підйомні кошти після прибуття</a:t>
            </a:r>
            <a:endParaRPr kumimoji="1" lang="en-US" altLang="ja-JP" sz="18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charset="0"/>
              <a:ea typeface="ＭＳ Ｐゴシック"/>
              <a:cs typeface="Tahoma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n"/>
              <a:tabLst>
                <a:tab pos="1160463" algn="l"/>
              </a:tabLst>
              <a:defRPr/>
            </a:pPr>
            <a:r>
              <a:rPr kumimoji="1" lang="uk-UA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ＭＳ Ｐゴシック"/>
                <a:cs typeface="Tahoma"/>
              </a:rPr>
              <a:t>Кошти на оренду житла</a:t>
            </a:r>
            <a:endParaRPr kumimoji="1" lang="en-US" altLang="ja-JP" sz="18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charset="0"/>
              <a:ea typeface="ＭＳ Ｐゴシック"/>
              <a:cs typeface="Tahoma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n"/>
              <a:tabLst>
                <a:tab pos="1160463" algn="l"/>
              </a:tabLst>
              <a:defRPr/>
            </a:pPr>
            <a:r>
              <a:rPr lang="uk-UA" altLang="ja-JP" b="0" kern="0" dirty="0" smtClean="0">
                <a:solidFill>
                  <a:srgbClr val="000066"/>
                </a:solidFill>
                <a:latin typeface="Arial" charset="0"/>
                <a:ea typeface="ＭＳ Ｐゴシック"/>
                <a:cs typeface="Tahoma"/>
              </a:rPr>
              <a:t>Щомісячна стипендія</a:t>
            </a:r>
            <a:endParaRPr kumimoji="1" lang="en-US" altLang="ja-JP" sz="18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charset="0"/>
              <a:ea typeface="ＭＳ Ｐゴシック"/>
              <a:cs typeface="Tahoma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n"/>
              <a:tabLst>
                <a:tab pos="1160463" algn="l"/>
              </a:tabLst>
              <a:defRPr/>
            </a:pPr>
            <a:r>
              <a:rPr kumimoji="1" lang="uk-UA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ＭＳ Ｐゴシック"/>
                <a:cs typeface="Tahoma"/>
              </a:rPr>
              <a:t>Кошти на придбання книжок</a:t>
            </a:r>
            <a:endParaRPr kumimoji="1" lang="en-US" altLang="ja-JP" sz="18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charset="0"/>
              <a:ea typeface="ＭＳ Ｐゴシック"/>
              <a:cs typeface="Tahoma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n"/>
              <a:tabLst>
                <a:tab pos="1160463" algn="l"/>
              </a:tabLst>
              <a:defRPr/>
            </a:pPr>
            <a:r>
              <a:rPr lang="uk-UA" altLang="ja-JP" b="0" kern="0" dirty="0" smtClean="0">
                <a:solidFill>
                  <a:srgbClr val="000066"/>
                </a:solidFill>
                <a:latin typeface="Arial" charset="0"/>
                <a:ea typeface="ＭＳ Ｐゴシック"/>
                <a:cs typeface="Tahoma"/>
              </a:rPr>
              <a:t>Кошти на пересилку</a:t>
            </a:r>
            <a:endParaRPr kumimoji="1" lang="en-US" altLang="ja-JP" sz="18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charset="0"/>
              <a:ea typeface="ＭＳ Ｐゴシック"/>
              <a:cs typeface="Tahoma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n"/>
              <a:tabLst>
                <a:tab pos="1160463" algn="l"/>
              </a:tabLst>
              <a:defRPr/>
            </a:pPr>
            <a:r>
              <a:rPr lang="uk-UA" altLang="ja-JP" b="0" kern="0" dirty="0" smtClean="0">
                <a:solidFill>
                  <a:srgbClr val="000066"/>
                </a:solidFill>
                <a:latin typeface="Arial" charset="0"/>
                <a:ea typeface="ＭＳ Ｐゴシック"/>
                <a:cs typeface="Tahoma"/>
              </a:rPr>
              <a:t>Кошти для участі в семінарах</a:t>
            </a:r>
            <a:endParaRPr kumimoji="1" lang="en-US" altLang="ja-JP" sz="18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charset="0"/>
              <a:ea typeface="ＭＳ Ｐゴシック"/>
              <a:cs typeface="Tahoma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n"/>
              <a:tabLst>
                <a:tab pos="1160463" algn="l"/>
              </a:tabLst>
              <a:defRPr/>
            </a:pPr>
            <a:r>
              <a:rPr lang="uk-UA" altLang="ja-JP" b="0" kern="0" dirty="0" smtClean="0">
                <a:solidFill>
                  <a:srgbClr val="000066"/>
                </a:solidFill>
                <a:latin typeface="Arial" charset="0"/>
                <a:ea typeface="ＭＳ Ｐゴシック"/>
                <a:cs typeface="Tahoma"/>
              </a:rPr>
              <a:t>Міжнародна страховка</a:t>
            </a:r>
            <a:endParaRPr kumimoji="1" lang="en-US" altLang="ja-JP" sz="18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charset="0"/>
              <a:ea typeface="ＭＳ Ｐゴシック"/>
              <a:cs typeface="Tahoma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0463" algn="l"/>
              </a:tabLst>
              <a:defRPr/>
            </a:pPr>
            <a:endParaRPr kumimoji="1" lang="en-US" altLang="ja-JP" sz="9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charset="0"/>
              <a:ea typeface="ＭＳ Ｐゴシック"/>
              <a:cs typeface="Tahoma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n"/>
              <a:tabLst>
                <a:tab pos="1160463" algn="l"/>
              </a:tabLst>
              <a:defRPr/>
            </a:pPr>
            <a:r>
              <a:rPr kumimoji="1" lang="uk-UA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ＭＳ Ｐゴシック"/>
                <a:cs typeface="Tahoma"/>
              </a:rPr>
              <a:t>Підтримка з боку </a:t>
            </a:r>
            <a:r>
              <a:rPr kumimoji="1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ＭＳ Ｐゴシック"/>
                <a:cs typeface="Tahoma"/>
              </a:rPr>
              <a:t>JICE</a:t>
            </a:r>
            <a:r>
              <a:rPr kumimoji="1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ＭＳ Ｐゴシック"/>
                <a:cs typeface="Tahoma"/>
              </a:rPr>
              <a:t>:</a:t>
            </a:r>
          </a:p>
          <a:p>
            <a:pPr marL="450850" marR="0" lvl="0" indent="-1778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160463" algn="l"/>
              </a:tabLst>
              <a:defRPr/>
            </a:pPr>
            <a:r>
              <a:rPr kumimoji="1" lang="uk-UA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ＭＳ Ｐゴシック"/>
                <a:cs typeface="Tahoma"/>
              </a:rPr>
              <a:t>Пошук</a:t>
            </a:r>
            <a:r>
              <a:rPr kumimoji="1" lang="uk-UA" altLang="ja-JP" sz="1800" b="0" i="0" u="none" strike="noStrike" kern="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ＭＳ Ｐゴシック"/>
                <a:cs typeface="Tahoma"/>
              </a:rPr>
              <a:t> житла</a:t>
            </a:r>
            <a:endParaRPr kumimoji="1" lang="en-US" altLang="ja-JP" sz="18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charset="0"/>
              <a:ea typeface="ＭＳ Ｐゴシック"/>
              <a:cs typeface="Tahoma"/>
            </a:endParaRPr>
          </a:p>
          <a:p>
            <a:pPr marL="450850" marR="0" lvl="0" indent="-1778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160463" algn="l"/>
              </a:tabLst>
              <a:defRPr/>
            </a:pPr>
            <a:r>
              <a:rPr kumimoji="1" lang="uk-UA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ＭＳ Ｐゴシック"/>
                <a:cs typeface="Tahoma"/>
              </a:rPr>
              <a:t>Допомога</a:t>
            </a:r>
            <a:r>
              <a:rPr kumimoji="1" lang="uk-UA" altLang="ja-JP" sz="1800" b="0" i="0" u="none" strike="noStrike" kern="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ＭＳ Ｐゴシック"/>
                <a:cs typeface="Tahoma"/>
              </a:rPr>
              <a:t> в акліматизації до умов в Японії</a:t>
            </a:r>
            <a:endParaRPr kumimoji="1" lang="en-US" altLang="ja-JP" sz="18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charset="0"/>
              <a:ea typeface="ＭＳ Ｐゴシック"/>
              <a:cs typeface="Tahoma"/>
            </a:endParaRPr>
          </a:p>
          <a:p>
            <a:pPr marL="450850" marR="0" lvl="0" indent="-1778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160463" algn="l"/>
              </a:tabLst>
              <a:defRPr/>
            </a:pPr>
            <a:r>
              <a:rPr kumimoji="1" lang="uk-UA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ＭＳ Ｐゴシック"/>
                <a:cs typeface="Tahoma"/>
              </a:rPr>
              <a:t>Супровід і моніторинг, тощо</a:t>
            </a:r>
            <a:endParaRPr kumimoji="1" lang="en-US" altLang="ja-JP" sz="18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charset="0"/>
              <a:ea typeface="ＭＳ Ｐゴシック"/>
              <a:cs typeface="Tahoma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0463" algn="l"/>
              </a:tabLst>
              <a:defRPr/>
            </a:pPr>
            <a:endParaRPr kumimoji="1" lang="en-US" altLang="ja-JP" sz="18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charset="0"/>
              <a:ea typeface="ＭＳ Ｐゴシック"/>
              <a:cs typeface="Tahoma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0463" algn="l"/>
              </a:tabLst>
              <a:defRPr/>
            </a:pPr>
            <a:endParaRPr kumimoji="1" lang="en-US" altLang="ja-JP" sz="18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charset="0"/>
              <a:ea typeface="ＭＳ Ｐゴシック"/>
              <a:cs typeface="Tahoma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0463" algn="l"/>
              </a:tabLst>
              <a:defRPr/>
            </a:pPr>
            <a:endParaRPr kumimoji="1" lang="en-US" altLang="ja-JP" sz="18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charset="0"/>
              <a:ea typeface="ＭＳ Ｐゴシック"/>
              <a:cs typeface="Tahoma"/>
            </a:endParaRP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6279123F-15D4-A738-7EE2-9EBA6D85CB08}"/>
              </a:ext>
            </a:extLst>
          </p:cNvPr>
          <p:cNvSpPr txBox="1">
            <a:spLocks/>
          </p:cNvSpPr>
          <p:nvPr/>
        </p:nvSpPr>
        <p:spPr bwMode="auto">
          <a:xfrm>
            <a:off x="7308850" y="188913"/>
            <a:ext cx="16605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ＭＳ Ｐゴシック"/>
              <a:cs typeface="Arial" charset="0"/>
            </a:endParaRPr>
          </a:p>
        </p:txBody>
      </p:sp>
      <p:pic>
        <p:nvPicPr>
          <p:cNvPr id="7" name="図 6" descr="木の枝&#10;&#10;自動的に生成された説明">
            <a:extLst>
              <a:ext uri="{FF2B5EF4-FFF2-40B4-BE49-F238E27FC236}">
                <a16:creationId xmlns:a16="http://schemas.microsoft.com/office/drawing/2014/main" id="{5B261A4F-7F3B-DE4B-063C-3BD68E7ECC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122580"/>
            <a:ext cx="3312368" cy="2451955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0AEDF5E-3633-D405-EE6D-7E33714B988C}"/>
              </a:ext>
            </a:extLst>
          </p:cNvPr>
          <p:cNvSpPr txBox="1"/>
          <p:nvPr/>
        </p:nvSpPr>
        <p:spPr>
          <a:xfrm>
            <a:off x="7596336" y="3429000"/>
            <a:ext cx="1079673" cy="5760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ＭＳ Ｐゴシック" pitchFamily="50" charset="-128"/>
              <a:cs typeface="Tahoma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D1CD70E-5286-F03D-E5B2-3E70BC3BD32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3058" y="1484784"/>
            <a:ext cx="324295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05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2079" y="188640"/>
            <a:ext cx="8861921" cy="504056"/>
          </a:xfrm>
        </p:spPr>
        <p:txBody>
          <a:bodyPr/>
          <a:lstStyle/>
          <a:p>
            <a:r>
              <a:rPr kumimoji="1" lang="uk-UA" altLang="ja-JP" sz="2400" dirty="0" smtClean="0"/>
              <a:t>Спеціальні програми для </a:t>
            </a:r>
            <a:r>
              <a:rPr kumimoji="1" lang="uk-UA" altLang="ja-JP" sz="2400" dirty="0" smtClean="0"/>
              <a:t>держслужбовців/ПОМС</a:t>
            </a:r>
            <a:endParaRPr kumimoji="1" lang="ja-JP" alt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20504" y="1097280"/>
            <a:ext cx="8299939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C00000"/>
                </a:solidFill>
                <a:latin typeface="+mn-lt"/>
              </a:rPr>
              <a:t>Програми для розширення навичок та збагачення досвіду:</a:t>
            </a:r>
          </a:p>
          <a:p>
            <a:pPr algn="ctr"/>
            <a:endParaRPr lang="uk-UA" sz="1400" dirty="0" smtClean="0">
              <a:solidFill>
                <a:srgbClr val="C00000"/>
              </a:solidFill>
              <a:latin typeface="+mn-lt"/>
            </a:endParaRPr>
          </a:p>
          <a:p>
            <a:r>
              <a:rPr lang="uk-UA" sz="3200" dirty="0" smtClean="0">
                <a:latin typeface="+mn-lt"/>
              </a:rPr>
              <a:t>- Поїздки в цікаві місця</a:t>
            </a:r>
          </a:p>
          <a:p>
            <a:r>
              <a:rPr lang="uk-UA" sz="3200" dirty="0" smtClean="0">
                <a:latin typeface="+mn-lt"/>
              </a:rPr>
              <a:t>- Підготовчий курс після прибуття</a:t>
            </a:r>
          </a:p>
          <a:p>
            <a:r>
              <a:rPr lang="uk-UA" sz="3200" dirty="0" smtClean="0">
                <a:latin typeface="+mn-lt"/>
              </a:rPr>
              <a:t>- Партнерські програми з </a:t>
            </a:r>
            <a:r>
              <a:rPr lang="en-US" sz="3200" dirty="0" smtClean="0">
                <a:latin typeface="+mn-lt"/>
              </a:rPr>
              <a:t>JDS</a:t>
            </a:r>
          </a:p>
          <a:p>
            <a:r>
              <a:rPr lang="en-US" sz="3200" dirty="0" smtClean="0">
                <a:latin typeface="+mn-lt"/>
              </a:rPr>
              <a:t>- </a:t>
            </a:r>
            <a:r>
              <a:rPr lang="uk-UA" sz="3200" dirty="0" smtClean="0">
                <a:latin typeface="+mn-lt"/>
              </a:rPr>
              <a:t>Знайомство з урядовцями</a:t>
            </a:r>
          </a:p>
          <a:p>
            <a:endParaRPr lang="uk-UA" sz="3200" dirty="0" smtClean="0">
              <a:latin typeface="+mn-lt"/>
            </a:endParaRPr>
          </a:p>
          <a:p>
            <a:endParaRPr lang="uk-UA" sz="3200" dirty="0" smtClean="0">
              <a:latin typeface="+mn-lt"/>
            </a:endParaRPr>
          </a:p>
          <a:p>
            <a:endParaRPr lang="uk-UA" sz="3200" dirty="0" smtClean="0">
              <a:latin typeface="+mn-lt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4947" y="4568116"/>
            <a:ext cx="4986191" cy="1944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592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>
          <a:xfrm>
            <a:off x="611560" y="1484784"/>
            <a:ext cx="8367464" cy="3514328"/>
          </a:xfrm>
        </p:spPr>
        <p:txBody>
          <a:bodyPr/>
          <a:lstStyle/>
          <a:p>
            <a:r>
              <a:rPr lang="uk-UA" altLang="ja-JP" sz="6600" b="1" i="0" dirty="0" smtClean="0">
                <a:solidFill>
                  <a:schemeClr val="bg1"/>
                </a:solidFill>
                <a:latin typeface="+mn-lt"/>
              </a:rPr>
              <a:t>Подача заявки на участь в програмі</a:t>
            </a:r>
            <a:endParaRPr kumimoji="1" lang="ja-JP" altLang="en-US" sz="6600" b="1" i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3009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タイトル 1"/>
          <p:cNvSpPr>
            <a:spLocks noGrp="1"/>
          </p:cNvSpPr>
          <p:nvPr>
            <p:ph type="title"/>
          </p:nvPr>
        </p:nvSpPr>
        <p:spPr>
          <a:xfrm>
            <a:off x="246063" y="188913"/>
            <a:ext cx="7772400" cy="431800"/>
          </a:xfrm>
        </p:spPr>
        <p:txBody>
          <a:bodyPr/>
          <a:lstStyle/>
          <a:p>
            <a:r>
              <a:rPr lang="uk-UA" altLang="ja-JP" dirty="0" smtClean="0">
                <a:latin typeface="Arial" charset="0"/>
                <a:cs typeface="Arial" charset="0"/>
              </a:rPr>
              <a:t>Хто може подавати заявку</a:t>
            </a:r>
            <a:endParaRPr lang="ja-JP" altLang="en-US" sz="2400" dirty="0">
              <a:latin typeface="Arial" charset="0"/>
              <a:cs typeface="Arial" charset="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B4B24135-69A5-B9B9-1CBC-DEEA1112D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9875" y="215900"/>
            <a:ext cx="4345466" cy="635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3CD8EF9B-55FE-F6D6-2934-CD771737AB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9911198"/>
              </p:ext>
            </p:extLst>
          </p:nvPr>
        </p:nvGraphicFramePr>
        <p:xfrm>
          <a:off x="971600" y="1268760"/>
          <a:ext cx="7075120" cy="3050022"/>
        </p:xfrm>
        <a:graphic>
          <a:graphicData uri="http://schemas.openxmlformats.org/drawingml/2006/table">
            <a:tbl>
              <a:tblPr bandRow="1"/>
              <a:tblGrid>
                <a:gridCol w="1293298">
                  <a:extLst>
                    <a:ext uri="{9D8B030D-6E8A-4147-A177-3AD203B41FA5}">
                      <a16:colId xmlns:a16="http://schemas.microsoft.com/office/drawing/2014/main" val="2458441208"/>
                    </a:ext>
                  </a:extLst>
                </a:gridCol>
                <a:gridCol w="5781822">
                  <a:extLst>
                    <a:ext uri="{9D8B030D-6E8A-4147-A177-3AD203B41FA5}">
                      <a16:colId xmlns:a16="http://schemas.microsoft.com/office/drawing/2014/main" val="4196620277"/>
                    </a:ext>
                  </a:extLst>
                </a:gridCol>
              </a:tblGrid>
              <a:tr h="462043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buNone/>
                      </a:pPr>
                      <a:endParaRPr lang="ja-JP" sz="1400" kern="100" dirty="0">
                        <a:effectLst/>
                        <a:latin typeface="Arial" panose="020B0604020202020204" pitchFamily="34" charset="0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4E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buNone/>
                      </a:pPr>
                      <a:r>
                        <a:rPr lang="uk-UA" altLang="ja-JP" sz="1800" b="1" kern="1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游明朝" panose="02020400000000000000" pitchFamily="18" charset="-128"/>
                          <a:cs typeface="Arial" panose="020B0604020202020204" pitchFamily="34" charset="0"/>
                        </a:rPr>
                        <a:t>Громадяни</a:t>
                      </a:r>
                      <a:r>
                        <a:rPr lang="uk-UA" altLang="ja-JP" sz="1800" b="1" kern="100" baseline="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游明朝" panose="02020400000000000000" pitchFamily="18" charset="-128"/>
                          <a:cs typeface="Arial" panose="020B0604020202020204" pitchFamily="34" charset="0"/>
                        </a:rPr>
                        <a:t> України</a:t>
                      </a:r>
                      <a:endParaRPr lang="ja-JP" sz="1800" b="1" kern="1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996540"/>
                  </a:ext>
                </a:extLst>
              </a:tr>
              <a:tr h="378820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buNone/>
                      </a:pPr>
                      <a:r>
                        <a:rPr lang="uk-UA" sz="1600" b="1" kern="1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Вік</a:t>
                      </a:r>
                      <a:endParaRPr lang="ja-JP" sz="1600" kern="100" dirty="0">
                        <a:effectLst/>
                        <a:latin typeface="Arial" panose="020B0604020202020204" pitchFamily="34" charset="0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4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buNone/>
                      </a:pPr>
                      <a:r>
                        <a:rPr lang="uk-UA" sz="1600" b="1" kern="100" dirty="0" smtClean="0">
                          <a:effectLst/>
                          <a:latin typeface="Arial" panose="020B0604020202020204" pitchFamily="34" charset="0"/>
                          <a:ea typeface="游明朝" panose="02020400000000000000" pitchFamily="18" charset="-128"/>
                          <a:cs typeface="Arial" panose="020B0604020202020204" pitchFamily="34" charset="0"/>
                        </a:rPr>
                        <a:t>Від </a:t>
                      </a:r>
                      <a:r>
                        <a:rPr lang="en-US" sz="1600" b="1" kern="100" dirty="0" smtClean="0">
                          <a:effectLst/>
                          <a:latin typeface="Arial" panose="020B0604020202020204" pitchFamily="34" charset="0"/>
                          <a:ea typeface="游明朝" panose="02020400000000000000" pitchFamily="18" charset="-128"/>
                          <a:cs typeface="Arial" panose="020B0604020202020204" pitchFamily="34" charset="0"/>
                        </a:rPr>
                        <a:t>22 </a:t>
                      </a:r>
                      <a:r>
                        <a:rPr lang="uk-UA" sz="1600" b="1" kern="100" dirty="0" smtClean="0">
                          <a:effectLst/>
                          <a:latin typeface="Arial" panose="020B0604020202020204" pitchFamily="34" charset="0"/>
                          <a:ea typeface="游明朝" panose="02020400000000000000" pitchFamily="18" charset="-128"/>
                          <a:cs typeface="Arial" panose="020B0604020202020204" pitchFamily="34" charset="0"/>
                        </a:rPr>
                        <a:t>до </a:t>
                      </a:r>
                      <a:r>
                        <a:rPr lang="en-US" sz="1600" b="1" kern="100" dirty="0" smtClean="0">
                          <a:effectLst/>
                          <a:latin typeface="Arial" panose="020B0604020202020204" pitchFamily="34" charset="0"/>
                          <a:ea typeface="游明朝" panose="02020400000000000000" pitchFamily="18" charset="-128"/>
                          <a:cs typeface="Arial" panose="020B0604020202020204" pitchFamily="34" charset="0"/>
                        </a:rPr>
                        <a:t>39 </a:t>
                      </a:r>
                      <a:r>
                        <a:rPr lang="uk-UA" sz="1600" b="1" kern="100" dirty="0" smtClean="0">
                          <a:effectLst/>
                          <a:latin typeface="Arial" panose="020B0604020202020204" pitchFamily="34" charset="0"/>
                          <a:ea typeface="游明朝" panose="02020400000000000000" pitchFamily="18" charset="-128"/>
                          <a:cs typeface="Arial" panose="020B0604020202020204" pitchFamily="34" charset="0"/>
                        </a:rPr>
                        <a:t>років</a:t>
                      </a:r>
                      <a:r>
                        <a:rPr lang="uk-UA" sz="1600" b="1" kern="100" baseline="0" dirty="0" smtClean="0">
                          <a:effectLst/>
                          <a:latin typeface="Arial" panose="020B0604020202020204" pitchFamily="34" charset="0"/>
                          <a:ea typeface="游明朝" panose="02020400000000000000" pitchFamily="18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kern="100" baseline="0" dirty="0" smtClean="0">
                          <a:effectLst/>
                          <a:latin typeface="Arial" panose="020B0604020202020204" pitchFamily="34" charset="0"/>
                          <a:ea typeface="游明朝" panose="02020400000000000000" pitchFamily="18" charset="-128"/>
                          <a:cs typeface="Arial" panose="020B0604020202020204" pitchFamily="34" charset="0"/>
                        </a:rPr>
                        <a:t>(</a:t>
                      </a:r>
                      <a:r>
                        <a:rPr lang="uk-UA" sz="1600" b="1" kern="100" baseline="0" dirty="0" smtClean="0">
                          <a:effectLst/>
                          <a:latin typeface="Arial" panose="020B0604020202020204" pitchFamily="34" charset="0"/>
                          <a:ea typeface="游明朝" panose="02020400000000000000" pitchFamily="18" charset="-128"/>
                          <a:cs typeface="Arial" panose="020B0604020202020204" pitchFamily="34" charset="0"/>
                        </a:rPr>
                        <a:t>на 21 квітня</a:t>
                      </a:r>
                      <a:r>
                        <a:rPr lang="en-US" sz="1600" b="1" kern="100" baseline="0" smtClean="0">
                          <a:effectLst/>
                          <a:latin typeface="Arial" panose="020B0604020202020204" pitchFamily="34" charset="0"/>
                          <a:ea typeface="游明朝" panose="02020400000000000000" pitchFamily="18" charset="-128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600" b="1" kern="100" smtClean="0">
                          <a:effectLst/>
                          <a:latin typeface="Arial" panose="020B0604020202020204" pitchFamily="34" charset="0"/>
                          <a:ea typeface="游明朝" panose="02020400000000000000" pitchFamily="18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kern="100" dirty="0" smtClean="0">
                          <a:effectLst/>
                          <a:latin typeface="Arial" panose="020B0604020202020204" pitchFamily="34" charset="0"/>
                          <a:ea typeface="游明朝" panose="02020400000000000000" pitchFamily="18" charset="-128"/>
                          <a:cs typeface="Arial" panose="020B0604020202020204" pitchFamily="34" charset="0"/>
                        </a:rPr>
                        <a:t>2026</a:t>
                      </a:r>
                      <a:r>
                        <a:rPr lang="uk-UA" sz="1600" b="1" kern="100" dirty="0" smtClean="0">
                          <a:effectLst/>
                          <a:latin typeface="Arial" panose="020B0604020202020204" pitchFamily="34" charset="0"/>
                          <a:ea typeface="游明朝" panose="02020400000000000000" pitchFamily="18" charset="-128"/>
                          <a:cs typeface="Arial" panose="020B0604020202020204" pitchFamily="34" charset="0"/>
                        </a:rPr>
                        <a:t>р.)</a:t>
                      </a:r>
                      <a:endParaRPr lang="ja-JP" sz="1600" b="1" kern="100" dirty="0">
                        <a:effectLst/>
                        <a:latin typeface="Arial" panose="020B0604020202020204" pitchFamily="34" charset="0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7526602"/>
                  </a:ext>
                </a:extLst>
              </a:tr>
              <a:tr h="476580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buNone/>
                      </a:pPr>
                      <a:r>
                        <a:rPr lang="uk-UA" sz="1600" b="1" kern="1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Освіта</a:t>
                      </a:r>
                      <a:endParaRPr lang="ja-JP" sz="1600" kern="100" dirty="0">
                        <a:effectLst/>
                        <a:latin typeface="Arial" panose="020B0604020202020204" pitchFamily="34" charset="0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4EF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ts val="1200"/>
                        </a:lnSpc>
                        <a:buSzPts val="1050"/>
                        <a:buFont typeface="Arial" panose="020B0604020202020204" pitchFamily="34" charset="0"/>
                        <a:buNone/>
                      </a:pPr>
                      <a:r>
                        <a:rPr lang="uk-UA" sz="1600" b="1" kern="1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Ступінь бакалавра українського</a:t>
                      </a:r>
                      <a:r>
                        <a:rPr lang="uk-UA" sz="1600" b="1" kern="1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закладу вищої освіти</a:t>
                      </a: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8364858"/>
                  </a:ext>
                </a:extLst>
              </a:tr>
              <a:tr h="173257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buNone/>
                      </a:pPr>
                      <a:r>
                        <a:rPr lang="uk-UA" sz="1600" b="1" kern="1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Досвід роботи</a:t>
                      </a:r>
                      <a:endParaRPr lang="ja-JP" sz="1600" kern="100" dirty="0">
                        <a:effectLst/>
                        <a:latin typeface="Arial" panose="020B0604020202020204" pitchFamily="34" charset="0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ts val="1200"/>
                        </a:lnSpc>
                        <a:buNone/>
                      </a:pPr>
                      <a:r>
                        <a:rPr lang="en-US" sz="1600" b="1" kern="1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ja-JP" sz="1600" kern="100" dirty="0">
                        <a:effectLst/>
                        <a:latin typeface="Arial" panose="020B0604020202020204" pitchFamily="34" charset="0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4EF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ts val="1200"/>
                        </a:lnSpc>
                        <a:buSzPts val="1050"/>
                        <a:buFontTx/>
                        <a:buChar char="-"/>
                      </a:pPr>
                      <a:r>
                        <a:rPr lang="uk-UA" sz="1600" b="1" kern="1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Державний </a:t>
                      </a:r>
                      <a:r>
                        <a:rPr lang="uk-UA" sz="1600" b="1" kern="1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службовець/посадова особа місцевого самоврядування </a:t>
                      </a:r>
                      <a:r>
                        <a:rPr lang="uk-UA" sz="1600" b="1" kern="1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визначеної цільової організації</a:t>
                      </a:r>
                    </a:p>
                    <a:p>
                      <a:pPr marL="342900" lvl="0" indent="-342900" algn="ctr">
                        <a:lnSpc>
                          <a:spcPts val="1200"/>
                        </a:lnSpc>
                        <a:buSzPts val="1050"/>
                        <a:buFontTx/>
                        <a:buChar char="-"/>
                      </a:pPr>
                      <a:endParaRPr lang="ja-JP" sz="1600" b="1" kern="100" dirty="0"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  <a:p>
                      <a:pPr marL="342900" lvl="0" indent="-342900" algn="ctr">
                        <a:lnSpc>
                          <a:spcPts val="1200"/>
                        </a:lnSpc>
                        <a:buSzPts val="1050"/>
                        <a:buFontTx/>
                        <a:buChar char="-"/>
                      </a:pPr>
                      <a:r>
                        <a:rPr lang="uk-UA" sz="1600" b="1" kern="1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Два або більше </a:t>
                      </a:r>
                      <a:r>
                        <a:rPr lang="uk-UA" sz="1600" b="1" kern="1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років досвіду роботи у своїй організації</a:t>
                      </a:r>
                    </a:p>
                    <a:p>
                      <a:pPr marL="342900" lvl="0" indent="-342900" algn="ctr">
                        <a:lnSpc>
                          <a:spcPts val="1200"/>
                        </a:lnSpc>
                        <a:buSzPts val="1050"/>
                        <a:buFontTx/>
                        <a:buChar char="-"/>
                      </a:pPr>
                      <a:endParaRPr lang="uk-UA" sz="1600" b="1" kern="100" baseline="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ctr">
                        <a:lnSpc>
                          <a:spcPts val="1200"/>
                        </a:lnSpc>
                        <a:buSzPts val="1050"/>
                        <a:buFont typeface="Arial" panose="020B0604020202020204" pitchFamily="34" charset="0"/>
                        <a:buNone/>
                      </a:pPr>
                      <a:r>
                        <a:rPr lang="uk-UA" sz="1400" b="1" i="1" kern="1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(Досвід роботи має узгоджуватись з обраною програмою навчання/компонентом і є важливим фактором при відборі кандидатів)</a:t>
                      </a: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SzPts val="1050"/>
                        <a:buFont typeface="Arial" panose="020B0604020202020204" pitchFamily="34" charset="0"/>
                        <a:buChar char="・"/>
                      </a:pPr>
                      <a:endParaRPr lang="uk-UA" sz="1600" b="1" kern="100" baseline="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428420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956603" y="4309013"/>
          <a:ext cx="7090117" cy="1318064"/>
        </p:xfrm>
        <a:graphic>
          <a:graphicData uri="http://schemas.openxmlformats.org/drawingml/2006/table">
            <a:tbl>
              <a:tblPr bandRow="1"/>
              <a:tblGrid>
                <a:gridCol w="1308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18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18064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buNone/>
                      </a:pPr>
                      <a:r>
                        <a:rPr lang="uk-UA" altLang="ja-JP" sz="1600" b="1" kern="100" dirty="0" smtClean="0">
                          <a:effectLst/>
                          <a:latin typeface="Arial" panose="020B0604020202020204" pitchFamily="34" charset="0"/>
                          <a:ea typeface="游明朝" panose="02020400000000000000" pitchFamily="18" charset="-128"/>
                          <a:cs typeface="Arial" panose="020B0604020202020204" pitchFamily="34" charset="0"/>
                        </a:rPr>
                        <a:t>Знання англійської мови</a:t>
                      </a:r>
                      <a:endParaRPr lang="ja-JP" sz="1600" b="1" kern="100" dirty="0">
                        <a:effectLst/>
                        <a:latin typeface="Arial" panose="020B0604020202020204" pitchFamily="34" charset="0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4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buNone/>
                      </a:pPr>
                      <a:r>
                        <a:rPr lang="uk-UA" sz="1600" b="1" kern="1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Добре володіння письмовою та усною англійською мовою</a:t>
                      </a:r>
                    </a:p>
                    <a:p>
                      <a:pPr algn="just">
                        <a:lnSpc>
                          <a:spcPts val="1200"/>
                        </a:lnSpc>
                        <a:buNone/>
                      </a:pPr>
                      <a:endParaRPr lang="ja-JP" sz="1600" b="1" kern="100" dirty="0">
                        <a:effectLst/>
                        <a:latin typeface="Arial" panose="020B0604020202020204" pitchFamily="34" charset="0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buNone/>
                      </a:pPr>
                      <a:r>
                        <a:rPr lang="uk-UA" sz="1400" b="1" i="1" kern="1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明朝" panose="02020400000000000000" pitchFamily="18" charset="-128"/>
                          <a:cs typeface="Arial" panose="020B0604020202020204" pitchFamily="34" charset="0"/>
                        </a:rPr>
                        <a:t>(Необхідно надати відповідний сертифікат</a:t>
                      </a:r>
                      <a:r>
                        <a:rPr lang="uk-UA" sz="1400" b="1" i="1" kern="1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明朝" panose="02020400000000000000" pitchFamily="18" charset="-128"/>
                          <a:cs typeface="Arial" panose="020B0604020202020204" pitchFamily="34" charset="0"/>
                        </a:rPr>
                        <a:t> міжнародного зразка, наприклад: </a:t>
                      </a:r>
                      <a:r>
                        <a:rPr lang="en-US" sz="1400" b="1" i="1" kern="1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明朝" panose="02020400000000000000" pitchFamily="18" charset="-128"/>
                          <a:cs typeface="Arial" panose="020B0604020202020204" pitchFamily="34" charset="0"/>
                        </a:rPr>
                        <a:t>TOEFL</a:t>
                      </a:r>
                      <a:r>
                        <a:rPr lang="en-US" sz="1400" b="1" i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明朝" panose="02020400000000000000" pitchFamily="18" charset="-128"/>
                          <a:cs typeface="Arial" panose="020B0604020202020204" pitchFamily="34" charset="0"/>
                        </a:rPr>
                        <a:t>, IELTS, </a:t>
                      </a:r>
                      <a:r>
                        <a:rPr lang="uk-UA" sz="1400" b="1" i="1" kern="1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明朝" panose="02020400000000000000" pitchFamily="18" charset="-128"/>
                          <a:cs typeface="Arial" panose="020B0604020202020204" pitchFamily="34" charset="0"/>
                        </a:rPr>
                        <a:t>тощо)</a:t>
                      </a:r>
                      <a:endParaRPr lang="ja-JP" sz="1400" b="1" i="1" kern="100" dirty="0">
                        <a:effectLst/>
                        <a:latin typeface="Arial" panose="020B0604020202020204" pitchFamily="34" charset="0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241" y="2096945"/>
            <a:ext cx="1218849" cy="17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435" name="グループ化 12"/>
          <p:cNvGrpSpPr>
            <a:grpSpLocks/>
          </p:cNvGrpSpPr>
          <p:nvPr/>
        </p:nvGrpSpPr>
        <p:grpSpPr bwMode="auto">
          <a:xfrm>
            <a:off x="2891792" y="1982571"/>
            <a:ext cx="1220787" cy="1917869"/>
            <a:chOff x="3059832" y="1196753"/>
            <a:chExt cx="2520280" cy="3416064"/>
          </a:xfrm>
        </p:grpSpPr>
        <p:pic>
          <p:nvPicPr>
            <p:cNvPr id="1844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91880" y="1196753"/>
              <a:ext cx="2088232" cy="29588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8450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47864" y="1349153"/>
              <a:ext cx="2088232" cy="29588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845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03848" y="1501553"/>
              <a:ext cx="2088232" cy="29588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8452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59832" y="1653953"/>
              <a:ext cx="2088232" cy="29588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12" name="正方形/長方形 23"/>
          <p:cNvSpPr>
            <a:spLocks noChangeArrowheads="1"/>
          </p:cNvSpPr>
          <p:nvPr/>
        </p:nvSpPr>
        <p:spPr bwMode="auto">
          <a:xfrm>
            <a:off x="422031" y="5036234"/>
            <a:ext cx="8519956" cy="1359378"/>
          </a:xfrm>
          <a:prstGeom prst="rect">
            <a:avLst/>
          </a:prstGeom>
          <a:solidFill>
            <a:schemeClr val="accent2"/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uk-UA" altLang="ja-JP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ea typeface="ＭＳ Ｐゴシック"/>
                <a:cs typeface="Tahoma"/>
              </a:rPr>
              <a:t>Зверніться до </a:t>
            </a:r>
            <a:r>
              <a:rPr kumimoji="1" lang="uk-UA" altLang="ja-JP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ea typeface="ＭＳ Ｐゴシック"/>
                <a:cs typeface="Tahoma"/>
              </a:rPr>
              <a:t>вебсайту</a:t>
            </a:r>
            <a:r>
              <a:rPr kumimoji="1" lang="uk-UA" altLang="ja-JP" sz="2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ea typeface="ＭＳ Ｐゴシック"/>
                <a:cs typeface="Tahoma"/>
              </a:rPr>
              <a:t> програми:</a:t>
            </a:r>
            <a:r>
              <a:rPr kumimoji="1" lang="ja-JP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ea typeface="ＭＳ Ｐゴシック"/>
                <a:cs typeface="Tahoma"/>
              </a:rPr>
              <a:t>                   </a:t>
            </a:r>
            <a:endParaRPr kumimoji="1" lang="en-US" altLang="ja-JP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/>
              <a:ea typeface="ＭＳ Ｐゴシック"/>
              <a:cs typeface="Tahoma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2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/>
                <a:ea typeface="ＭＳ Ｐゴシック"/>
                <a:cs typeface="Tahoma"/>
              </a:rPr>
              <a:t>JDS Ukraine</a:t>
            </a:r>
          </a:p>
          <a:p>
            <a:pPr lvl="0" algn="ctr">
              <a:defRPr/>
            </a:pPr>
            <a:r>
              <a:rPr lang="en-US" altLang="ja-JP" sz="2000" dirty="0" smtClean="0">
                <a:solidFill>
                  <a:srgbClr val="000000"/>
                </a:solidFill>
              </a:rPr>
              <a:t>https://jds-scholarship.org/country/ukraine/index.html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ＭＳ Ｐゴシック"/>
              <a:cs typeface="Tahoma"/>
            </a:endParaRPr>
          </a:p>
        </p:txBody>
      </p:sp>
      <p:sp>
        <p:nvSpPr>
          <p:cNvPr id="18438" name="正方形/長方形 19"/>
          <p:cNvSpPr>
            <a:spLocks noChangeArrowheads="1"/>
          </p:cNvSpPr>
          <p:nvPr/>
        </p:nvSpPr>
        <p:spPr bwMode="auto">
          <a:xfrm>
            <a:off x="244575" y="4018948"/>
            <a:ext cx="2016125" cy="1017286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uk-UA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ＭＳ Ｐゴシック" pitchFamily="50" charset="-128"/>
                <a:cs typeface="Tahoma"/>
              </a:rPr>
              <a:t>Рекомендації</a:t>
            </a:r>
            <a:r>
              <a:rPr kumimoji="1" lang="uk-UA" altLang="ja-JP" sz="18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ＭＳ Ｐゴシック" pitchFamily="50" charset="-128"/>
                <a:cs typeface="Tahoma"/>
              </a:rPr>
              <a:t> щодо подачі заявки </a:t>
            </a: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ＭＳ Ｐゴシック" pitchFamily="50" charset="-128"/>
                <a:cs typeface="Tahoma"/>
              </a:rPr>
              <a:t>(AG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ＭＳ Ｐゴシック" pitchFamily="50" charset="-128"/>
                <a:cs typeface="Tahoma"/>
              </a:rPr>
              <a:t>)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ＭＳ Ｐゴシック" pitchFamily="50" charset="-128"/>
              <a:cs typeface="Tahoma"/>
            </a:endParaRPr>
          </a:p>
        </p:txBody>
      </p:sp>
      <p:sp>
        <p:nvSpPr>
          <p:cNvPr id="18439" name="正方形/長方形 20"/>
          <p:cNvSpPr>
            <a:spLocks noChangeArrowheads="1"/>
          </p:cNvSpPr>
          <p:nvPr/>
        </p:nvSpPr>
        <p:spPr bwMode="auto">
          <a:xfrm>
            <a:off x="2389483" y="3979654"/>
            <a:ext cx="2016125" cy="576263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uk-UA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ＭＳ Ｐゴシック" pitchFamily="50" charset="-128"/>
                <a:cs typeface="Tahoma"/>
              </a:rPr>
              <a:t>Формат заявки </a:t>
            </a: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ＭＳ Ｐゴシック" pitchFamily="50" charset="-128"/>
                <a:cs typeface="Tahoma"/>
              </a:rPr>
              <a:t>(AF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ＭＳ Ｐゴシック" pitchFamily="50" charset="-128"/>
                <a:cs typeface="Tahoma"/>
              </a:rPr>
              <a:t>)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ＭＳ Ｐゴシック" pitchFamily="50" charset="-128"/>
              <a:cs typeface="Tahoma"/>
            </a:endParaRPr>
          </a:p>
        </p:txBody>
      </p:sp>
      <p:sp>
        <p:nvSpPr>
          <p:cNvPr id="18440" name="正方形/長方形 20"/>
          <p:cNvSpPr>
            <a:spLocks noChangeArrowheads="1"/>
          </p:cNvSpPr>
          <p:nvPr/>
        </p:nvSpPr>
        <p:spPr bwMode="auto">
          <a:xfrm>
            <a:off x="4389120" y="3988315"/>
            <a:ext cx="2574388" cy="907242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uk-UA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ＭＳ Ｐゴシック" pitchFamily="50" charset="-128"/>
                <a:cs typeface="Tahoma"/>
              </a:rPr>
              <a:t>Необхідні тести (англ.</a:t>
            </a:r>
            <a:r>
              <a:rPr kumimoji="1" lang="uk-UA" altLang="ja-JP" sz="18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ＭＳ Ｐゴシック" pitchFamily="50" charset="-128"/>
                <a:cs typeface="Tahoma"/>
              </a:rPr>
              <a:t> мова, математика)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ＭＳ Ｐゴシック" pitchFamily="50" charset="-128"/>
              <a:cs typeface="Tahoma"/>
            </a:endParaRPr>
          </a:p>
        </p:txBody>
      </p:sp>
      <p:sp>
        <p:nvSpPr>
          <p:cNvPr id="18442" name="タイトル 1"/>
          <p:cNvSpPr>
            <a:spLocks noGrp="1"/>
          </p:cNvSpPr>
          <p:nvPr>
            <p:ph type="title"/>
          </p:nvPr>
        </p:nvSpPr>
        <p:spPr>
          <a:xfrm>
            <a:off x="246063" y="44450"/>
            <a:ext cx="7772400" cy="507018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uk-UA" altLang="ja-JP" sz="2400" dirty="0" smtClean="0">
                <a:latin typeface="+mn-lt"/>
                <a:cs typeface="Arial" charset="0"/>
              </a:rPr>
              <a:t>Необхідні документи та інформація для заявки</a:t>
            </a:r>
            <a:endParaRPr lang="ja-JP" altLang="en-US" sz="2400" dirty="0">
              <a:latin typeface="+mn-lt"/>
              <a:cs typeface="Arial" charset="0"/>
            </a:endParaRPr>
          </a:p>
        </p:txBody>
      </p:sp>
      <p:sp>
        <p:nvSpPr>
          <p:cNvPr id="20" name="タイトル 1"/>
          <p:cNvSpPr txBox="1">
            <a:spLocks/>
          </p:cNvSpPr>
          <p:nvPr/>
        </p:nvSpPr>
        <p:spPr bwMode="auto">
          <a:xfrm>
            <a:off x="395287" y="808424"/>
            <a:ext cx="77724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/>
                <a:cs typeface="Arial" charset="0"/>
              </a:rPr>
              <a:t>Application Documents</a:t>
            </a:r>
            <a:endParaRPr kumimoji="1" lang="ja-JP" altLang="en-US" sz="23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  <a:cs typeface="Arial" charset="0"/>
            </a:endParaRPr>
          </a:p>
        </p:txBody>
      </p:sp>
      <p:grpSp>
        <p:nvGrpSpPr>
          <p:cNvPr id="18444" name="グループ化 21"/>
          <p:cNvGrpSpPr>
            <a:grpSpLocks/>
          </p:cNvGrpSpPr>
          <p:nvPr/>
        </p:nvGrpSpPr>
        <p:grpSpPr bwMode="auto">
          <a:xfrm>
            <a:off x="5075895" y="2096945"/>
            <a:ext cx="1263650" cy="1655762"/>
            <a:chOff x="6516216" y="1700808"/>
            <a:chExt cx="1374341" cy="1800200"/>
          </a:xfrm>
        </p:grpSpPr>
        <p:pic>
          <p:nvPicPr>
            <p:cNvPr id="18447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r="1694"/>
            <a:stretch>
              <a:fillRect/>
            </a:stretch>
          </p:blipFill>
          <p:spPr bwMode="auto">
            <a:xfrm>
              <a:off x="6624821" y="1700808"/>
              <a:ext cx="1265736" cy="1656184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8448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r="1694"/>
            <a:stretch>
              <a:fillRect/>
            </a:stretch>
          </p:blipFill>
          <p:spPr bwMode="auto">
            <a:xfrm>
              <a:off x="6516216" y="1844824"/>
              <a:ext cx="1265736" cy="1656184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179388" y="1052513"/>
            <a:ext cx="85693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0463" algn="l"/>
              </a:tabLst>
              <a:defRPr/>
            </a:pPr>
            <a:r>
              <a:rPr lang="uk-UA" altLang="ja-JP" sz="4000" kern="0" dirty="0" err="1" smtClean="0">
                <a:solidFill>
                  <a:srgbClr val="000066"/>
                </a:solidFill>
                <a:latin typeface="Arial" charset="0"/>
                <a:ea typeface="ＭＳ Ｐゴシック"/>
                <a:cs typeface="Tahoma"/>
              </a:rPr>
              <a:t>Вебсайт</a:t>
            </a:r>
            <a:r>
              <a:rPr lang="uk-UA" altLang="ja-JP" sz="4000" kern="0" dirty="0" smtClean="0">
                <a:solidFill>
                  <a:srgbClr val="000066"/>
                </a:solidFill>
                <a:latin typeface="Arial" charset="0"/>
                <a:ea typeface="ＭＳ Ｐゴシック"/>
                <a:cs typeface="Tahoma"/>
              </a:rPr>
              <a:t> програми </a:t>
            </a:r>
            <a:r>
              <a:rPr kumimoji="1" lang="en-US" altLang="ja-JP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ＭＳ Ｐゴシック"/>
                <a:cs typeface="Tahoma"/>
              </a:rPr>
              <a:t>JDS</a:t>
            </a:r>
            <a:endParaRPr kumimoji="1" lang="en-US" altLang="ja-JP" sz="40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charset="0"/>
              <a:ea typeface="ＭＳ Ｐゴシック"/>
              <a:cs typeface="Tahoma"/>
            </a:endParaRPr>
          </a:p>
        </p:txBody>
      </p:sp>
      <p:sp>
        <p:nvSpPr>
          <p:cNvPr id="22" name="タイトル 1"/>
          <p:cNvSpPr txBox="1">
            <a:spLocks/>
          </p:cNvSpPr>
          <p:nvPr/>
        </p:nvSpPr>
        <p:spPr bwMode="auto">
          <a:xfrm>
            <a:off x="7308850" y="188913"/>
            <a:ext cx="16605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ＭＳ Ｐゴシック"/>
              <a:cs typeface="Arial" charset="0"/>
            </a:endParaRPr>
          </a:p>
        </p:txBody>
      </p: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18656" y="2226752"/>
            <a:ext cx="1219179" cy="1490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6" name="正方形/長方形 22"/>
          <p:cNvSpPr>
            <a:spLocks noChangeArrowheads="1"/>
          </p:cNvSpPr>
          <p:nvPr/>
        </p:nvSpPr>
        <p:spPr bwMode="auto">
          <a:xfrm>
            <a:off x="6660303" y="3925554"/>
            <a:ext cx="2233764" cy="662858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altLang="ja-JP" dirty="0" smtClean="0">
                <a:solidFill>
                  <a:srgbClr val="000000"/>
                </a:solidFill>
                <a:cs typeface="Tahoma"/>
              </a:rPr>
              <a:t>Інформація про університети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ＭＳ Ｐゴシック" pitchFamily="50" charset="-128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74395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タイトル 1"/>
          <p:cNvSpPr>
            <a:spLocks noGrp="1"/>
          </p:cNvSpPr>
          <p:nvPr>
            <p:ph type="title"/>
          </p:nvPr>
        </p:nvSpPr>
        <p:spPr>
          <a:xfrm>
            <a:off x="246063" y="188913"/>
            <a:ext cx="7772400" cy="431800"/>
          </a:xfrm>
        </p:spPr>
        <p:txBody>
          <a:bodyPr/>
          <a:lstStyle/>
          <a:p>
            <a:r>
              <a:rPr lang="uk-UA" altLang="ja-JP" dirty="0" smtClean="0">
                <a:latin typeface="Arial" charset="0"/>
                <a:cs typeface="Arial" charset="0"/>
              </a:rPr>
              <a:t>В цій презентації:</a:t>
            </a:r>
            <a:endParaRPr lang="ja-JP" altLang="en-US" dirty="0">
              <a:latin typeface="Arial" charset="0"/>
              <a:cs typeface="Arial" charset="0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0" y="1081784"/>
            <a:ext cx="8893175" cy="5760639"/>
          </a:xfrm>
          <a:solidFill>
            <a:schemeClr val="bg1"/>
          </a:solidFill>
        </p:spPr>
        <p:txBody>
          <a:bodyPr/>
          <a:lstStyle/>
          <a:p>
            <a:pPr marL="633413" indent="-457200">
              <a:buFontTx/>
              <a:buNone/>
              <a:defRPr/>
            </a:pPr>
            <a:endParaRPr lang="en-US" altLang="ja-JP" sz="2200" b="1">
              <a:solidFill>
                <a:srgbClr val="FF0066"/>
              </a:solidFill>
              <a:latin typeface="Arial Black" pitchFamily="34" charset="0"/>
            </a:endParaRPr>
          </a:p>
          <a:p>
            <a:pPr marL="633413" indent="-457200">
              <a:buFontTx/>
              <a:buNone/>
              <a:defRPr/>
            </a:pPr>
            <a:endParaRPr lang="en-US" altLang="ja-JP" sz="2200" b="1">
              <a:solidFill>
                <a:srgbClr val="FF0066"/>
              </a:solidFill>
              <a:latin typeface="Arial Black" pitchFamily="34" charset="0"/>
            </a:endParaRPr>
          </a:p>
          <a:p>
            <a:pPr marL="633413" indent="-457200">
              <a:buFontTx/>
              <a:buNone/>
              <a:defRPr/>
            </a:pPr>
            <a:endParaRPr lang="en-US" altLang="ja-JP" sz="2200" b="1">
              <a:solidFill>
                <a:srgbClr val="FF0066"/>
              </a:solidFill>
              <a:latin typeface="Arial Black" pitchFamily="34" charset="0"/>
            </a:endParaRPr>
          </a:p>
          <a:p>
            <a:pPr marL="633413" indent="-457200">
              <a:buFontTx/>
              <a:buNone/>
              <a:defRPr/>
            </a:pPr>
            <a:endParaRPr lang="en-US" altLang="ja-JP" sz="2200" b="1">
              <a:solidFill>
                <a:srgbClr val="FF0066"/>
              </a:solidFill>
              <a:latin typeface="Arial Black" pitchFamily="34" charset="0"/>
            </a:endParaRPr>
          </a:p>
          <a:p>
            <a:pPr marL="633413" indent="-457200">
              <a:buFontTx/>
              <a:buNone/>
              <a:defRPr/>
            </a:pPr>
            <a:endParaRPr lang="en-US" altLang="ja-JP" sz="2200" b="1">
              <a:solidFill>
                <a:srgbClr val="FF0066"/>
              </a:solidFill>
              <a:latin typeface="Arial Black" pitchFamily="34" charset="0"/>
            </a:endParaRPr>
          </a:p>
          <a:p>
            <a:pPr marL="633413" indent="-457200">
              <a:buFontTx/>
              <a:buNone/>
              <a:defRPr/>
            </a:pPr>
            <a:endParaRPr lang="en-US" altLang="ja-JP" sz="2200" b="1">
              <a:solidFill>
                <a:srgbClr val="FF0066"/>
              </a:solidFill>
              <a:latin typeface="Arial Black" pitchFamily="34" charset="0"/>
            </a:endParaRPr>
          </a:p>
          <a:p>
            <a:pPr marL="633413" indent="-457200">
              <a:buFontTx/>
              <a:buNone/>
              <a:defRPr/>
            </a:pPr>
            <a:endParaRPr lang="en-US" altLang="ja-JP" sz="2200" b="1">
              <a:solidFill>
                <a:srgbClr val="FF0066"/>
              </a:solidFill>
              <a:latin typeface="Arial Black" pitchFamily="34" charset="0"/>
            </a:endParaRPr>
          </a:p>
          <a:p>
            <a:pPr marL="633413" indent="-457200">
              <a:buFontTx/>
              <a:buNone/>
              <a:defRPr/>
            </a:pPr>
            <a:endParaRPr lang="en-US" altLang="ja-JP" sz="2200" b="1">
              <a:solidFill>
                <a:srgbClr val="FF0066"/>
              </a:solidFill>
              <a:latin typeface="Arial Black" pitchFamily="34" charset="0"/>
            </a:endParaRPr>
          </a:p>
          <a:p>
            <a:pPr marL="633413" indent="-457200">
              <a:buFontTx/>
              <a:buNone/>
              <a:defRPr/>
            </a:pPr>
            <a:endParaRPr lang="en-US" altLang="ja-JP" sz="2200" b="1">
              <a:solidFill>
                <a:srgbClr val="FF0066"/>
              </a:solidFill>
              <a:latin typeface="Arial Black" pitchFamily="34" charset="0"/>
            </a:endParaRPr>
          </a:p>
          <a:p>
            <a:pPr marL="633413" indent="-457200">
              <a:buFontTx/>
              <a:buNone/>
              <a:defRPr/>
            </a:pPr>
            <a:endParaRPr lang="en-US" altLang="ja-JP" sz="2200" b="1">
              <a:solidFill>
                <a:srgbClr val="FF0066"/>
              </a:solidFill>
              <a:latin typeface="Arial Black" pitchFamily="34" charset="0"/>
            </a:endParaRPr>
          </a:p>
          <a:p>
            <a:pPr marL="0" indent="0">
              <a:buNone/>
              <a:defRPr/>
            </a:pPr>
            <a:endParaRPr lang="ja-JP" altLang="en-US" sz="2200">
              <a:solidFill>
                <a:srgbClr val="000066"/>
              </a:solidFill>
            </a:endParaRPr>
          </a:p>
        </p:txBody>
      </p:sp>
      <p:sp>
        <p:nvSpPr>
          <p:cNvPr id="8" name="角丸四角形 7"/>
          <p:cNvSpPr/>
          <p:nvPr/>
        </p:nvSpPr>
        <p:spPr bwMode="auto">
          <a:xfrm>
            <a:off x="140396" y="1442755"/>
            <a:ext cx="8799801" cy="1157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altLang="ja-JP" sz="2800" dirty="0">
                <a:solidFill>
                  <a:srgbClr val="002060"/>
                </a:solidFill>
                <a:latin typeface="Arial Black" pitchFamily="34" charset="0"/>
              </a:rPr>
              <a:t>1. </a:t>
            </a:r>
            <a:r>
              <a:rPr lang="uk-UA" altLang="ja-JP" sz="2800" dirty="0" smtClean="0">
                <a:solidFill>
                  <a:srgbClr val="002060"/>
                </a:solidFill>
                <a:latin typeface="Arial Black" pitchFamily="34" charset="0"/>
              </a:rPr>
              <a:t>Загальний огляд проекту </a:t>
            </a:r>
            <a:r>
              <a:rPr lang="en-US" altLang="ja-JP" sz="2800" dirty="0" smtClean="0">
                <a:solidFill>
                  <a:srgbClr val="002060"/>
                </a:solidFill>
                <a:latin typeface="Arial Black" pitchFamily="34" charset="0"/>
              </a:rPr>
              <a:t>JDS</a:t>
            </a:r>
            <a:endParaRPr lang="en-US" altLang="ja-JP" sz="2800" dirty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en-US" altLang="ja-JP" sz="2800" dirty="0">
                <a:solidFill>
                  <a:srgbClr val="002060"/>
                </a:solidFill>
                <a:latin typeface="Arial Black" pitchFamily="34" charset="0"/>
              </a:rPr>
              <a:t>     </a:t>
            </a:r>
            <a:r>
              <a:rPr lang="ja-JP" altLang="en-US" sz="2800" dirty="0" smtClean="0">
                <a:solidFill>
                  <a:srgbClr val="002060"/>
                </a:solidFill>
                <a:latin typeface="Arial Black" pitchFamily="34" charset="0"/>
              </a:rPr>
              <a:t>・</a:t>
            </a:r>
            <a:r>
              <a:rPr lang="uk-UA" altLang="ja-JP" sz="2800" dirty="0" smtClean="0">
                <a:solidFill>
                  <a:srgbClr val="002060"/>
                </a:solidFill>
                <a:latin typeface="Arial Black" pitchFamily="34" charset="0"/>
              </a:rPr>
              <a:t>Що це за проект</a:t>
            </a:r>
            <a:r>
              <a:rPr lang="en-US" altLang="ja-JP" sz="2800" dirty="0" smtClean="0">
                <a:solidFill>
                  <a:srgbClr val="002060"/>
                </a:solidFill>
                <a:latin typeface="Arial Black" pitchFamily="34" charset="0"/>
              </a:rPr>
              <a:t> (</a:t>
            </a:r>
            <a:r>
              <a:rPr lang="uk-UA" altLang="ja-JP" sz="2800" dirty="0" smtClean="0">
                <a:solidFill>
                  <a:srgbClr val="002060"/>
                </a:solidFill>
                <a:latin typeface="Arial Black" pitchFamily="34" charset="0"/>
              </a:rPr>
              <a:t>Чому Японія</a:t>
            </a:r>
            <a:r>
              <a:rPr lang="en-US" altLang="ja-JP" sz="2800" dirty="0" smtClean="0">
                <a:solidFill>
                  <a:srgbClr val="002060"/>
                </a:solidFill>
                <a:latin typeface="Arial Black" pitchFamily="34" charset="0"/>
              </a:rPr>
              <a:t>?)</a:t>
            </a:r>
            <a:endParaRPr lang="en-US" altLang="ja-JP" sz="2800" dirty="0">
              <a:solidFill>
                <a:srgbClr val="002060"/>
              </a:solidFill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50" charset="-128"/>
            </a:endParaRPr>
          </a:p>
        </p:txBody>
      </p:sp>
      <p:sp>
        <p:nvSpPr>
          <p:cNvPr id="12" name="角丸四角形 11"/>
          <p:cNvSpPr/>
          <p:nvPr/>
        </p:nvSpPr>
        <p:spPr bwMode="auto">
          <a:xfrm>
            <a:off x="172488" y="4016040"/>
            <a:ext cx="8767709" cy="97543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altLang="ja-JP" sz="2800" dirty="0">
                <a:solidFill>
                  <a:srgbClr val="002060"/>
                </a:solidFill>
                <a:latin typeface="Arial Black" pitchFamily="34" charset="0"/>
              </a:rPr>
              <a:t>3</a:t>
            </a:r>
            <a:r>
              <a:rPr lang="en-US" altLang="ja-JP" sz="2800" dirty="0" smtClean="0">
                <a:solidFill>
                  <a:srgbClr val="002060"/>
                </a:solidFill>
                <a:latin typeface="Arial Black" pitchFamily="34" charset="0"/>
              </a:rPr>
              <a:t>.</a:t>
            </a:r>
            <a:r>
              <a:rPr lang="uk-UA" altLang="ja-JP" sz="2800" dirty="0" smtClean="0">
                <a:solidFill>
                  <a:srgbClr val="002060"/>
                </a:solidFill>
                <a:latin typeface="Arial Black" pitchFamily="34" charset="0"/>
              </a:rPr>
              <a:t> Питання та відповіді</a:t>
            </a:r>
            <a:endParaRPr lang="en-US" altLang="ja-JP" sz="2800" dirty="0">
              <a:solidFill>
                <a:srgbClr val="002060"/>
              </a:solidFill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50" charset="-128"/>
            </a:endParaRPr>
          </a:p>
        </p:txBody>
      </p:sp>
      <p:sp>
        <p:nvSpPr>
          <p:cNvPr id="13" name="角丸四角形 12"/>
          <p:cNvSpPr/>
          <p:nvPr/>
        </p:nvSpPr>
        <p:spPr bwMode="auto">
          <a:xfrm>
            <a:off x="169677" y="2798597"/>
            <a:ext cx="8804645" cy="97543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altLang="ja-JP" sz="2800" dirty="0">
                <a:solidFill>
                  <a:srgbClr val="002060"/>
                </a:solidFill>
                <a:latin typeface="Arial Black" pitchFamily="34" charset="0"/>
              </a:rPr>
              <a:t>2. </a:t>
            </a:r>
            <a:r>
              <a:rPr lang="uk-UA" altLang="ja-JP" sz="2800" dirty="0" smtClean="0">
                <a:solidFill>
                  <a:srgbClr val="002060"/>
                </a:solidFill>
                <a:latin typeface="Arial Black" pitchFamily="34" charset="0"/>
              </a:rPr>
              <a:t>Яким чином подати заяву на участь</a:t>
            </a:r>
            <a:endParaRPr lang="en-US" altLang="ja-JP" sz="2800" dirty="0">
              <a:solidFill>
                <a:srgbClr val="002060"/>
              </a:solidFill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50" charset="-128"/>
            </a:endParaRPr>
          </a:p>
        </p:txBody>
      </p:sp>
      <p:pic>
        <p:nvPicPr>
          <p:cNvPr id="15" name="Рисунок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5" r="12977"/>
          <a:stretch/>
        </p:blipFill>
        <p:spPr bwMode="auto">
          <a:xfrm>
            <a:off x="6640042" y="5383867"/>
            <a:ext cx="1326956" cy="1240463"/>
          </a:xfrm>
          <a:prstGeom prst="ellipse">
            <a:avLst/>
          </a:prstGeom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図 1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6" r="19030"/>
          <a:stretch/>
        </p:blipFill>
        <p:spPr bwMode="auto">
          <a:xfrm>
            <a:off x="3851920" y="5383867"/>
            <a:ext cx="1224136" cy="1240463"/>
          </a:xfrm>
          <a:prstGeom prst="ellipse">
            <a:avLst/>
          </a:prstGeom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図 2" descr="図形&#10;&#10;自動的に生成された説明">
            <a:extLst>
              <a:ext uri="{FF2B5EF4-FFF2-40B4-BE49-F238E27FC236}">
                <a16:creationId xmlns:a16="http://schemas.microsoft.com/office/drawing/2014/main" id="{838A8399-8527-3616-FB79-24FEDC8D4B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002" y="5334023"/>
            <a:ext cx="1503548" cy="120908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C4A747-DA7A-412A-61E8-E51D35265B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67" name="タイトル 1">
            <a:extLst>
              <a:ext uri="{FF2B5EF4-FFF2-40B4-BE49-F238E27FC236}">
                <a16:creationId xmlns:a16="http://schemas.microsoft.com/office/drawing/2014/main" id="{831F6F1B-F474-FC37-02D5-BBAE57A4A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63" y="188913"/>
            <a:ext cx="7772400" cy="431800"/>
          </a:xfrm>
        </p:spPr>
        <p:txBody>
          <a:bodyPr/>
          <a:lstStyle/>
          <a:p>
            <a:r>
              <a:rPr lang="uk-UA" altLang="ja-JP" sz="2800" dirty="0" smtClean="0">
                <a:latin typeface="+mn-lt"/>
                <a:cs typeface="Arial" charset="0"/>
              </a:rPr>
              <a:t>Необхідні документи для заявки</a:t>
            </a:r>
            <a:endParaRPr lang="ja-JP" altLang="en-US" sz="2800" dirty="0">
              <a:latin typeface="+mn-lt"/>
              <a:cs typeface="Arial" charset="0"/>
            </a:endParaRPr>
          </a:p>
        </p:txBody>
      </p:sp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BFCB6533-7BD9-726D-A7F2-342611D5FE86}"/>
              </a:ext>
            </a:extLst>
          </p:cNvPr>
          <p:cNvGraphicFramePr>
            <a:graphicFrameLocks noGrp="1"/>
          </p:cNvGraphicFramePr>
          <p:nvPr/>
        </p:nvGraphicFramePr>
        <p:xfrm>
          <a:off x="355882" y="1052736"/>
          <a:ext cx="8392582" cy="5390259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571243">
                  <a:extLst>
                    <a:ext uri="{9D8B030D-6E8A-4147-A177-3AD203B41FA5}">
                      <a16:colId xmlns:a16="http://schemas.microsoft.com/office/drawing/2014/main" val="1923355251"/>
                    </a:ext>
                  </a:extLst>
                </a:gridCol>
                <a:gridCol w="2996803">
                  <a:extLst>
                    <a:ext uri="{9D8B030D-6E8A-4147-A177-3AD203B41FA5}">
                      <a16:colId xmlns:a16="http://schemas.microsoft.com/office/drawing/2014/main" val="1927175149"/>
                    </a:ext>
                  </a:extLst>
                </a:gridCol>
                <a:gridCol w="4824536">
                  <a:extLst>
                    <a:ext uri="{9D8B030D-6E8A-4147-A177-3AD203B41FA5}">
                      <a16:colId xmlns:a16="http://schemas.microsoft.com/office/drawing/2014/main" val="2490572385"/>
                    </a:ext>
                  </a:extLst>
                </a:gridCol>
              </a:tblGrid>
              <a:tr h="702875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9pPr>
                    </a:lstStyle>
                    <a:p>
                      <a:pPr algn="just"/>
                      <a:r>
                        <a:rPr lang="ru-RU" sz="1600" kern="0" dirty="0" smtClean="0">
                          <a:solidFill>
                            <a:schemeClr val="accent2">
                              <a:lumMod val="25000"/>
                            </a:schemeClr>
                          </a:solidFill>
                          <a:effectLst/>
                        </a:rPr>
                        <a:t>№</a:t>
                      </a:r>
                      <a:endParaRPr lang="ja-JP" sz="1600" kern="100" dirty="0">
                        <a:solidFill>
                          <a:schemeClr val="accent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9pPr>
                    </a:lstStyle>
                    <a:p>
                      <a:pPr algn="l"/>
                      <a:r>
                        <a:rPr lang="uk-UA" sz="1600" kern="0" dirty="0" smtClean="0">
                          <a:solidFill>
                            <a:schemeClr val="accent2">
                              <a:lumMod val="25000"/>
                            </a:schemeClr>
                          </a:solidFill>
                          <a:effectLst/>
                        </a:rPr>
                        <a:t>Документи,</a:t>
                      </a:r>
                      <a:r>
                        <a:rPr lang="uk-UA" sz="1600" kern="0" baseline="0" dirty="0" smtClean="0">
                          <a:solidFill>
                            <a:schemeClr val="accent2">
                              <a:lumMod val="25000"/>
                            </a:schemeClr>
                          </a:solidFill>
                          <a:effectLst/>
                        </a:rPr>
                        <a:t> скановану копію яких необхідно подати</a:t>
                      </a:r>
                      <a:endParaRPr lang="ja-JP" sz="1600" kern="100" dirty="0">
                        <a:solidFill>
                          <a:schemeClr val="accent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9pPr>
                    </a:lstStyle>
                    <a:p>
                      <a:pPr algn="ctr"/>
                      <a:r>
                        <a:rPr lang="uk-UA" sz="1600" kern="0" noProof="0" dirty="0" smtClean="0">
                          <a:solidFill>
                            <a:schemeClr val="accent2">
                              <a:lumMod val="25000"/>
                            </a:schemeClr>
                          </a:solidFill>
                          <a:effectLst/>
                        </a:rPr>
                        <a:t>Пояснення</a:t>
                      </a:r>
                      <a:endParaRPr lang="uk-UA" altLang="ja-JP" sz="1600" kern="100" noProof="0" dirty="0">
                        <a:solidFill>
                          <a:schemeClr val="accent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14584210"/>
                  </a:ext>
                </a:extLst>
              </a:tr>
              <a:tr h="468584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9pPr>
                    </a:lstStyle>
                    <a:p>
                      <a:pPr algn="just"/>
                      <a:r>
                        <a:rPr lang="ru-RU" sz="1600" kern="0" dirty="0">
                          <a:solidFill>
                            <a:schemeClr val="accent2">
                              <a:lumMod val="25000"/>
                            </a:schemeClr>
                          </a:solidFill>
                          <a:effectLst/>
                        </a:rPr>
                        <a:t>1</a:t>
                      </a:r>
                      <a:endParaRPr lang="ja-JP" sz="1600" kern="100" dirty="0">
                        <a:solidFill>
                          <a:schemeClr val="accent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ja-JP" sz="1600" kern="100" dirty="0" smtClean="0">
                          <a:effectLst/>
                        </a:rPr>
                        <a:t>Заповнена</a:t>
                      </a:r>
                      <a:r>
                        <a:rPr lang="uk-UA" altLang="ja-JP" sz="1600" kern="100" baseline="0" dirty="0" smtClean="0">
                          <a:effectLst/>
                        </a:rPr>
                        <a:t> заявка </a:t>
                      </a:r>
                      <a:r>
                        <a:rPr lang="en-US" altLang="ja-JP" sz="1600" kern="100" dirty="0" smtClean="0">
                          <a:effectLst/>
                        </a:rPr>
                        <a:t>(AF</a:t>
                      </a:r>
                      <a:r>
                        <a:rPr lang="en-US" altLang="ja-JP" sz="1600" kern="100" dirty="0">
                          <a:effectLst/>
                        </a:rPr>
                        <a:t>) </a:t>
                      </a:r>
                      <a:r>
                        <a:rPr lang="uk-UA" altLang="ja-JP" sz="1600" kern="100" dirty="0" smtClean="0">
                          <a:effectLst/>
                        </a:rPr>
                        <a:t>з фото учасника</a:t>
                      </a:r>
                      <a:r>
                        <a:rPr lang="en-US" altLang="ja-JP" sz="1600" kern="100" dirty="0" smtClean="0">
                          <a:effectLst/>
                        </a:rPr>
                        <a:t>  </a:t>
                      </a:r>
                      <a:endParaRPr lang="ja-JP" sz="1600" kern="100" dirty="0">
                        <a:effectLst/>
                        <a:latin typeface="Arial" panose="020B0604020202020204" pitchFamily="34" charset="0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9pPr>
                    </a:lstStyle>
                    <a:p>
                      <a:pPr algn="l"/>
                      <a:r>
                        <a:rPr lang="uk-UA" sz="1600" kern="0" noProof="0" dirty="0" smtClean="0">
                          <a:effectLst/>
                        </a:rPr>
                        <a:t>Всі сторінки форми-заявки мають бути підписані кандидатом.</a:t>
                      </a:r>
                      <a:endParaRPr lang="uk-UA" altLang="ja-JP" sz="1600" kern="100" noProof="0" dirty="0">
                        <a:effectLst/>
                        <a:latin typeface="Arial" panose="020B0604020202020204" pitchFamily="34" charset="0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71496157"/>
                  </a:ext>
                </a:extLst>
              </a:tr>
              <a:tr h="636812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9pPr>
                    </a:lstStyle>
                    <a:p>
                      <a:pPr algn="just"/>
                      <a:r>
                        <a:rPr lang="ru-RU" sz="1600" kern="0" dirty="0">
                          <a:solidFill>
                            <a:schemeClr val="accent2">
                              <a:lumMod val="25000"/>
                            </a:schemeClr>
                          </a:solidFill>
                          <a:effectLst/>
                        </a:rPr>
                        <a:t>2</a:t>
                      </a:r>
                      <a:endParaRPr lang="ja-JP" sz="1600" kern="100" dirty="0">
                        <a:solidFill>
                          <a:schemeClr val="accent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ja-JP" sz="1600" kern="0" dirty="0" smtClean="0">
                          <a:effectLst/>
                          <a:latin typeface="Century Schoolbook"/>
                          <a:ea typeface="+mn-ea"/>
                          <a:cs typeface="+mn-cs"/>
                        </a:rPr>
                        <a:t>Університетський</a:t>
                      </a:r>
                      <a:r>
                        <a:rPr lang="uk-UA" altLang="ja-JP" sz="1600" kern="0" baseline="0" dirty="0" smtClean="0">
                          <a:effectLst/>
                          <a:latin typeface="Century Schoolbook"/>
                          <a:ea typeface="+mn-ea"/>
                          <a:cs typeface="+mn-cs"/>
                        </a:rPr>
                        <a:t> диплом</a:t>
                      </a:r>
                      <a:endParaRPr lang="ja-JP" sz="1600" kern="100" dirty="0">
                        <a:effectLst/>
                        <a:latin typeface="Arial" panose="020B0604020202020204" pitchFamily="34" charset="0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ja-JP" sz="1600" kern="0" noProof="0" dirty="0" smtClean="0">
                          <a:effectLst/>
                        </a:rPr>
                        <a:t>Якщо оригінал</a:t>
                      </a:r>
                      <a:r>
                        <a:rPr lang="uk-UA" altLang="ja-JP" sz="1600" kern="0" baseline="0" noProof="0" dirty="0" smtClean="0">
                          <a:effectLst/>
                        </a:rPr>
                        <a:t> не має англ. мови, необхідно додати офіційний переклад на англійську.</a:t>
                      </a:r>
                      <a:endParaRPr lang="uk-UA" altLang="ja-JP" sz="1600" kern="100" noProof="0" dirty="0">
                        <a:effectLst/>
                        <a:latin typeface="Arial" panose="020B0604020202020204" pitchFamily="34" charset="0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75257839"/>
                  </a:ext>
                </a:extLst>
              </a:tr>
              <a:tr h="702875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9pPr>
                    </a:lstStyle>
                    <a:p>
                      <a:pPr algn="just"/>
                      <a:r>
                        <a:rPr lang="ru-RU" sz="1600" kern="0" dirty="0">
                          <a:solidFill>
                            <a:schemeClr val="accent2">
                              <a:lumMod val="25000"/>
                            </a:schemeClr>
                          </a:solidFill>
                          <a:effectLst/>
                        </a:rPr>
                        <a:t>3</a:t>
                      </a:r>
                      <a:endParaRPr lang="ja-JP" sz="1600" kern="100" dirty="0">
                        <a:solidFill>
                          <a:schemeClr val="accent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9pPr>
                    </a:lstStyle>
                    <a:p>
                      <a:pPr algn="l"/>
                      <a:r>
                        <a:rPr lang="uk-UA" sz="1600" kern="0" dirty="0" smtClean="0">
                          <a:effectLst/>
                        </a:rPr>
                        <a:t>Виписка до диплому</a:t>
                      </a:r>
                      <a:endParaRPr lang="ja-JP" sz="1600" kern="100" dirty="0">
                        <a:effectLst/>
                        <a:latin typeface="Arial" panose="020B0604020202020204" pitchFamily="34" charset="0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9pPr>
                    </a:lstStyle>
                    <a:p>
                      <a:pPr algn="l"/>
                      <a:r>
                        <a:rPr lang="uk-UA" altLang="ja-JP" sz="1600" kern="0" noProof="0" dirty="0" smtClean="0">
                          <a:effectLst/>
                        </a:rPr>
                        <a:t>Якщо оригінал</a:t>
                      </a:r>
                      <a:r>
                        <a:rPr lang="uk-UA" altLang="ja-JP" sz="1600" kern="0" baseline="0" noProof="0" dirty="0" smtClean="0">
                          <a:effectLst/>
                        </a:rPr>
                        <a:t> не має англ. мови, необхідно додати офіційний переклад на англійську.</a:t>
                      </a:r>
                      <a:endParaRPr lang="ja-JP" sz="1600" kern="100" dirty="0">
                        <a:effectLst/>
                        <a:latin typeface="Arial" panose="020B0604020202020204" pitchFamily="34" charset="0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94271880"/>
                  </a:ext>
                </a:extLst>
              </a:tr>
              <a:tr h="468584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9pPr>
                    </a:lstStyle>
                    <a:p>
                      <a:pPr algn="just"/>
                      <a:r>
                        <a:rPr lang="ru-RU" sz="1600" kern="0" dirty="0">
                          <a:solidFill>
                            <a:schemeClr val="accent2">
                              <a:lumMod val="25000"/>
                            </a:schemeClr>
                          </a:solidFill>
                          <a:effectLst/>
                        </a:rPr>
                        <a:t>4</a:t>
                      </a:r>
                      <a:endParaRPr lang="ja-JP" sz="1600" kern="100" dirty="0">
                        <a:solidFill>
                          <a:schemeClr val="accent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ja-JP" sz="1600" kern="0" noProof="0" dirty="0" smtClean="0">
                          <a:effectLst/>
                        </a:rPr>
                        <a:t>Лист</a:t>
                      </a:r>
                      <a:r>
                        <a:rPr lang="en-US" altLang="ja-JP" sz="1600" kern="0" noProof="0" dirty="0" smtClean="0">
                          <a:effectLst/>
                        </a:rPr>
                        <a:t>-</a:t>
                      </a:r>
                      <a:r>
                        <a:rPr lang="uk-UA" altLang="ja-JP" sz="1600" kern="0" noProof="0" dirty="0" smtClean="0">
                          <a:effectLst/>
                        </a:rPr>
                        <a:t>рекомендація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ja-JP" sz="1600" kern="0" noProof="0" dirty="0" smtClean="0">
                          <a:effectLst/>
                        </a:rPr>
                        <a:t>(є стандартна форма)</a:t>
                      </a:r>
                      <a:endParaRPr lang="uk-UA" altLang="ja-JP" sz="1600" kern="100" noProof="0" dirty="0">
                        <a:effectLst/>
                        <a:latin typeface="Arial" panose="020B0604020202020204" pitchFamily="34" charset="0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ja-JP" sz="1600" kern="0" noProof="0" dirty="0" smtClean="0">
                          <a:effectLst/>
                        </a:rPr>
                        <a:t>Лист має бути написаний англійською мовою.</a:t>
                      </a:r>
                      <a:endParaRPr lang="uk-UA" altLang="ja-JP" sz="1600" kern="100" noProof="0" dirty="0" smtClean="0">
                        <a:effectLst/>
                      </a:endParaRPr>
                    </a:p>
                    <a:p>
                      <a:pPr algn="l"/>
                      <a:endParaRPr lang="ja-JP" sz="1600" kern="100" dirty="0">
                        <a:effectLst/>
                        <a:latin typeface="Arial" panose="020B0604020202020204" pitchFamily="34" charset="0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49330135"/>
                  </a:ext>
                </a:extLst>
              </a:tr>
              <a:tr h="636812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9pPr>
                    </a:lstStyle>
                    <a:p>
                      <a:pPr algn="just"/>
                      <a:r>
                        <a:rPr lang="ru-RU" sz="1600" kern="0" dirty="0">
                          <a:solidFill>
                            <a:schemeClr val="accent2">
                              <a:lumMod val="25000"/>
                            </a:schemeClr>
                          </a:solidFill>
                          <a:effectLst/>
                        </a:rPr>
                        <a:t>5</a:t>
                      </a:r>
                      <a:endParaRPr lang="ja-JP" sz="1600" kern="100" dirty="0">
                        <a:solidFill>
                          <a:schemeClr val="accent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9pPr>
                    </a:lstStyle>
                    <a:p>
                      <a:pPr algn="l"/>
                      <a:r>
                        <a:rPr lang="uk-UA" altLang="ja-JP" sz="1600" kern="0" noProof="0" smtClean="0">
                          <a:effectLst/>
                        </a:rPr>
                        <a:t>Довідка з місця роботи</a:t>
                      </a:r>
                      <a:br>
                        <a:rPr lang="uk-UA" altLang="ja-JP" sz="1600" kern="0" noProof="0" smtClean="0">
                          <a:effectLst/>
                        </a:rPr>
                      </a:br>
                      <a:endParaRPr lang="uk-UA" altLang="ja-JP" sz="1600" kern="100" noProof="0">
                        <a:effectLst/>
                        <a:latin typeface="Arial" panose="020B0604020202020204" pitchFamily="34" charset="0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9pPr>
                    </a:lstStyle>
                    <a:p>
                      <a:pPr algn="l"/>
                      <a:r>
                        <a:rPr lang="uk-UA" altLang="ja-JP" sz="1600" u="sng" kern="0" noProof="0" dirty="0" smtClean="0">
                          <a:effectLst/>
                        </a:rPr>
                        <a:t>Довідка має бути завірена відділом кадрів (або</a:t>
                      </a:r>
                      <a:r>
                        <a:rPr lang="uk-UA" altLang="ja-JP" sz="1600" u="sng" kern="0" baseline="0" noProof="0" dirty="0" smtClean="0">
                          <a:effectLst/>
                        </a:rPr>
                        <a:t> безпосереднім керівником кандидата).</a:t>
                      </a:r>
                      <a:endParaRPr lang="uk-UA" altLang="ja-JP" sz="1600" kern="100" noProof="0" dirty="0">
                        <a:effectLst/>
                        <a:latin typeface="Arial" panose="020B0604020202020204" pitchFamily="34" charset="0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53014636"/>
                  </a:ext>
                </a:extLst>
              </a:tr>
              <a:tr h="702875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9pPr>
                    </a:lstStyle>
                    <a:p>
                      <a:pPr algn="just"/>
                      <a:r>
                        <a:rPr lang="ru-RU" sz="1600" kern="0" dirty="0">
                          <a:solidFill>
                            <a:schemeClr val="accent2">
                              <a:lumMod val="25000"/>
                            </a:schemeClr>
                          </a:solidFill>
                          <a:effectLst/>
                        </a:rPr>
                        <a:t>6</a:t>
                      </a:r>
                      <a:endParaRPr lang="ja-JP" sz="1600" kern="100" dirty="0">
                        <a:solidFill>
                          <a:schemeClr val="accent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ja-JP" sz="1600" kern="0" noProof="0" dirty="0" smtClean="0">
                          <a:effectLst/>
                        </a:rPr>
                        <a:t>Службове посвідчення</a:t>
                      </a:r>
                      <a:br>
                        <a:rPr lang="uk-UA" altLang="ja-JP" sz="1600" kern="0" noProof="0" dirty="0" smtClean="0">
                          <a:effectLst/>
                        </a:rPr>
                      </a:br>
                      <a:endParaRPr lang="uk-UA" altLang="ja-JP" sz="1600" kern="100" noProof="0" dirty="0">
                        <a:effectLst/>
                        <a:latin typeface="Arial" panose="020B0604020202020204" pitchFamily="34" charset="0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9pPr>
                    </a:lstStyle>
                    <a:p>
                      <a:pPr algn="l"/>
                      <a:r>
                        <a:rPr lang="uk-UA" altLang="ja-JP" sz="1600" kern="0" noProof="0" dirty="0" smtClean="0">
                          <a:effectLst/>
                        </a:rPr>
                        <a:t>Копія службового посвідчення має бути додана до довідки з місця роботи в якості підтверджуючого документа.</a:t>
                      </a:r>
                      <a:endParaRPr lang="uk-UA" altLang="ja-JP" sz="1600" kern="100" noProof="0" dirty="0">
                        <a:effectLst/>
                        <a:latin typeface="Arial" panose="020B0604020202020204" pitchFamily="34" charset="0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64834097"/>
                  </a:ext>
                </a:extLst>
              </a:tr>
              <a:tr h="468584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9pPr>
                    </a:lstStyle>
                    <a:p>
                      <a:pPr algn="just"/>
                      <a:r>
                        <a:rPr lang="ru-RU" sz="1600" kern="0" dirty="0">
                          <a:solidFill>
                            <a:schemeClr val="accent2">
                              <a:lumMod val="25000"/>
                            </a:schemeClr>
                          </a:solidFill>
                          <a:effectLst/>
                        </a:rPr>
                        <a:t>7</a:t>
                      </a:r>
                      <a:endParaRPr lang="ja-JP" sz="1600" kern="100" dirty="0">
                        <a:solidFill>
                          <a:schemeClr val="accent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ja-JP" sz="1600" kern="100" dirty="0" smtClean="0">
                          <a:effectLst/>
                          <a:latin typeface="Century Schoolbook"/>
                          <a:ea typeface="+mn-ea"/>
                          <a:cs typeface="+mn-cs"/>
                        </a:rPr>
                        <a:t>Паспорт</a:t>
                      </a:r>
                      <a:endParaRPr lang="ja-JP" altLang="ja-JP" sz="1600" kern="100" dirty="0">
                        <a:effectLst/>
                        <a:latin typeface="Arial" panose="020B0604020202020204" pitchFamily="34" charset="0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ja-JP" sz="1600" kern="0" noProof="0" dirty="0" smtClean="0">
                          <a:effectLst/>
                        </a:rPr>
                        <a:t>Копія перших двох</a:t>
                      </a:r>
                      <a:r>
                        <a:rPr lang="uk-UA" altLang="ja-JP" sz="1600" kern="0" baseline="0" noProof="0" dirty="0" smtClean="0">
                          <a:effectLst/>
                        </a:rPr>
                        <a:t> сторінок з фото кандидата, повним ім'ям, датою народження, тощо</a:t>
                      </a:r>
                      <a:r>
                        <a:rPr lang="uk-UA" altLang="ja-JP" sz="1600" kern="0" noProof="0" dirty="0" smtClean="0">
                          <a:effectLst/>
                        </a:rPr>
                        <a:t>.</a:t>
                      </a:r>
                      <a:endParaRPr lang="uk-UA" altLang="ja-JP" sz="1600" kern="100" noProof="0" dirty="0">
                        <a:effectLst/>
                        <a:latin typeface="Arial" panose="020B0604020202020204" pitchFamily="34" charset="0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85306602"/>
                  </a:ext>
                </a:extLst>
              </a:tr>
              <a:tr h="468584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9pPr>
                    </a:lstStyle>
                    <a:p>
                      <a:pPr algn="just"/>
                      <a:r>
                        <a:rPr lang="ru-RU" sz="1600" kern="0" dirty="0">
                          <a:solidFill>
                            <a:schemeClr val="accent2">
                              <a:lumMod val="25000"/>
                            </a:schemeClr>
                          </a:solidFill>
                          <a:effectLst/>
                        </a:rPr>
                        <a:t>8</a:t>
                      </a:r>
                      <a:endParaRPr lang="ja-JP" sz="1600" kern="100" dirty="0">
                        <a:solidFill>
                          <a:schemeClr val="accent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9pPr>
                    </a:lstStyle>
                    <a:p>
                      <a:pPr algn="l"/>
                      <a:r>
                        <a:rPr lang="uk-UA" altLang="ja-JP" sz="1600" kern="100" dirty="0" smtClean="0">
                          <a:effectLst/>
                        </a:rPr>
                        <a:t>Сертифікат </a:t>
                      </a:r>
                      <a:r>
                        <a:rPr lang="en-US" altLang="ja-JP" sz="1600" kern="100" dirty="0" smtClean="0">
                          <a:effectLst/>
                        </a:rPr>
                        <a:t>TOEFL</a:t>
                      </a:r>
                      <a:r>
                        <a:rPr lang="en-US" altLang="ja-JP" sz="1600" kern="100" dirty="0">
                          <a:effectLst/>
                        </a:rPr>
                        <a:t>/ EF </a:t>
                      </a:r>
                      <a:r>
                        <a:rPr lang="en-US" altLang="ja-JP" sz="1600" kern="100" dirty="0" smtClean="0">
                          <a:effectLst/>
                        </a:rPr>
                        <a:t>SET</a:t>
                      </a:r>
                      <a:r>
                        <a:rPr lang="uk-UA" altLang="ja-JP" sz="1600" kern="100" dirty="0" smtClean="0">
                          <a:effectLst/>
                        </a:rPr>
                        <a:t> або інший для англ. мови</a:t>
                      </a:r>
                      <a:endParaRPr lang="ja-JP" sz="1600" kern="100" dirty="0">
                        <a:effectLst/>
                        <a:latin typeface="Arial" panose="020B0604020202020204" pitchFamily="34" charset="0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9pPr>
                    </a:lstStyle>
                    <a:p>
                      <a:pPr algn="l"/>
                      <a:r>
                        <a:rPr lang="uk-UA" altLang="ja-JP" sz="1600" kern="100" dirty="0" smtClean="0">
                          <a:effectLst/>
                          <a:latin typeface="Century Schoolbook"/>
                          <a:ea typeface="+mn-ea"/>
                          <a:cs typeface="+mn-cs"/>
                        </a:rPr>
                        <a:t>Якщо</a:t>
                      </a:r>
                      <a:r>
                        <a:rPr lang="uk-UA" altLang="ja-JP" sz="1600" kern="100" baseline="0" dirty="0" smtClean="0">
                          <a:effectLst/>
                          <a:latin typeface="Century Schoolbook"/>
                          <a:ea typeface="+mn-ea"/>
                          <a:cs typeface="+mn-cs"/>
                        </a:rPr>
                        <a:t> є в наявності</a:t>
                      </a:r>
                      <a:endParaRPr lang="ja-JP" sz="1600" kern="100" dirty="0">
                        <a:effectLst/>
                        <a:latin typeface="Arial" panose="020B0604020202020204" pitchFamily="34" charset="0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14411951"/>
                  </a:ext>
                </a:extLst>
              </a:tr>
            </a:tbl>
          </a:graphicData>
        </a:graphic>
      </p:graphicFrame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991DFFA-9BDD-AB5A-9D69-67BEA5F5FA7C}"/>
              </a:ext>
            </a:extLst>
          </p:cNvPr>
          <p:cNvSpPr txBox="1"/>
          <p:nvPr/>
        </p:nvSpPr>
        <p:spPr>
          <a:xfrm>
            <a:off x="611560" y="6471640"/>
            <a:ext cx="853244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1" i="0" u="none" strike="noStrike" kern="1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*</a:t>
            </a:r>
            <a:r>
              <a:rPr kumimoji="1" lang="uk-UA" altLang="ja-JP" sz="1050" b="1" i="0" u="none" strike="noStrike" kern="1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 В разі відсутності якихось документів на момент подачі заявки, необхідно надати листа-пояснення</a:t>
            </a:r>
            <a:r>
              <a:rPr kumimoji="1" lang="en-US" altLang="ja-JP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.</a:t>
            </a:r>
            <a:endParaRPr kumimoji="1" lang="ja-JP" altLang="ja-JP" sz="1050" b="1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游明朝" panose="02020400000000000000" pitchFamily="18" charset="-128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ＭＳ Ｐゴシック" pitchFamily="50" charset="-128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4809137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Додаткові онлайн семінари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uk-UA" sz="2400" dirty="0" smtClean="0"/>
              <a:t>Для зацікавлених кандидатів буде організовано низку додаткових онлайн семінарів для більш детального роз'яснення процедури подачі документів, а також для відповіді на можливі питання.</a:t>
            </a:r>
          </a:p>
          <a:p>
            <a:pPr algn="ctr">
              <a:buNone/>
            </a:pPr>
            <a:r>
              <a:rPr lang="uk-UA" sz="2800" b="1" dirty="0" smtClean="0">
                <a:solidFill>
                  <a:srgbClr val="C00000"/>
                </a:solidFill>
              </a:rPr>
              <a:t>Графік онлайн семінарів:</a:t>
            </a:r>
          </a:p>
          <a:p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5</a:t>
            </a:r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</a:rPr>
              <a:t> лютого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</a:rPr>
              <a:t>четвер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) 10:00 ~ 11:00 </a:t>
            </a:r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</a:rPr>
              <a:t>(час за Києвом)</a:t>
            </a:r>
            <a:endParaRPr lang="en-US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12 </a:t>
            </a:r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</a:rPr>
              <a:t>лютого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</a:rPr>
              <a:t>четвер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) 10:00 ~ 11:00</a:t>
            </a:r>
            <a:endParaRPr lang="en-US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19</a:t>
            </a:r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</a:rPr>
              <a:t> лютого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</a:rPr>
              <a:t>четвер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) 10:00 ~ 11:00 </a:t>
            </a:r>
            <a:endParaRPr lang="en-US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26 </a:t>
            </a:r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</a:rPr>
              <a:t>лютого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</a:rPr>
              <a:t>четвер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) 10:00 ~ 11:00 </a:t>
            </a:r>
            <a:endParaRPr lang="en-US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5</a:t>
            </a:r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</a:rPr>
              <a:t> березня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</a:rPr>
              <a:t>четвер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) 10:00 ~ 11:00 </a:t>
            </a:r>
            <a:endParaRPr lang="uk-UA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en-US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2800" b="1" dirty="0" smtClean="0"/>
              <a:t>Zoom link:</a:t>
            </a:r>
            <a:endParaRPr lang="uk-UA" sz="2800" b="1" dirty="0" smtClean="0"/>
          </a:p>
          <a:p>
            <a:pPr>
              <a:buNone/>
            </a:pPr>
            <a:r>
              <a:rPr lang="en-US" sz="1800" dirty="0" smtClean="0"/>
              <a:t>https://zoom.us/j/92320279138?pwd=9cYgbNFqvn6aynuOQXuO4OW6bNHRuW.1</a:t>
            </a:r>
            <a:endParaRPr lang="ru-RU" sz="1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正方形/長方形 16"/>
          <p:cNvSpPr>
            <a:spLocks noChangeArrowheads="1"/>
          </p:cNvSpPr>
          <p:nvPr/>
        </p:nvSpPr>
        <p:spPr bwMode="auto">
          <a:xfrm>
            <a:off x="215516" y="4653136"/>
            <a:ext cx="8712968" cy="1728986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uk-UA" altLang="ja-JP" sz="32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Будемо раді отримати ваші заявки</a:t>
            </a:r>
            <a:r>
              <a:rPr lang="en-US" altLang="ja-JP" sz="32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!</a:t>
            </a:r>
            <a:r>
              <a:rPr lang="en-US" altLang="ja-JP" sz="3200" dirty="0" smtClean="0">
                <a:solidFill>
                  <a:schemeClr val="bg1"/>
                </a:solidFill>
                <a:latin typeface="Arial" charset="0"/>
              </a:rPr>
              <a:t> </a:t>
            </a:r>
            <a:endParaRPr lang="en-US" altLang="ja-JP" sz="3200" dirty="0">
              <a:solidFill>
                <a:schemeClr val="bg1"/>
              </a:solidFill>
              <a:latin typeface="Arial" charset="0"/>
            </a:endParaRPr>
          </a:p>
          <a:p>
            <a:pPr algn="ctr"/>
            <a:r>
              <a:rPr lang="uk-UA" altLang="ja-JP" sz="3200" dirty="0" smtClean="0">
                <a:solidFill>
                  <a:schemeClr val="bg1"/>
                </a:solidFill>
                <a:latin typeface="Arial" charset="0"/>
              </a:rPr>
              <a:t>Кінцевий строк подачі</a:t>
            </a:r>
            <a:r>
              <a:rPr lang="en-US" altLang="ja-JP" sz="3200" dirty="0" smtClean="0">
                <a:solidFill>
                  <a:schemeClr val="bg1"/>
                </a:solidFill>
                <a:latin typeface="Arial" charset="0"/>
              </a:rPr>
              <a:t>: </a:t>
            </a:r>
            <a:endParaRPr lang="uk-UA" altLang="ja-JP" sz="3200" dirty="0" smtClean="0">
              <a:solidFill>
                <a:schemeClr val="bg1"/>
              </a:solidFill>
              <a:latin typeface="Arial" charset="0"/>
            </a:endParaRPr>
          </a:p>
          <a:p>
            <a:pPr algn="ctr"/>
            <a:r>
              <a:rPr lang="en-US" altLang="ja-JP" sz="3200" dirty="0" smtClean="0">
                <a:solidFill>
                  <a:srgbClr val="FF0066"/>
                </a:solidFill>
                <a:latin typeface="Arial" charset="0"/>
              </a:rPr>
              <a:t>13</a:t>
            </a:r>
            <a:r>
              <a:rPr lang="uk-UA" altLang="ja-JP" sz="3200" dirty="0" smtClean="0">
                <a:solidFill>
                  <a:srgbClr val="FF0066"/>
                </a:solidFill>
                <a:latin typeface="Arial" charset="0"/>
              </a:rPr>
              <a:t> березня</a:t>
            </a:r>
            <a:r>
              <a:rPr lang="en-US" altLang="ja-JP" sz="3200" dirty="0" smtClean="0">
                <a:solidFill>
                  <a:srgbClr val="FF0066"/>
                </a:solidFill>
                <a:latin typeface="Arial" charset="0"/>
              </a:rPr>
              <a:t>, 2026</a:t>
            </a:r>
            <a:r>
              <a:rPr lang="uk-UA" altLang="ja-JP" sz="3200" dirty="0" smtClean="0">
                <a:solidFill>
                  <a:srgbClr val="FF0066"/>
                </a:solidFill>
                <a:latin typeface="Arial" charset="0"/>
              </a:rPr>
              <a:t> року</a:t>
            </a:r>
            <a:endParaRPr lang="en-US" altLang="ja-JP" sz="3200" dirty="0">
              <a:solidFill>
                <a:srgbClr val="FF0066"/>
              </a:solidFill>
              <a:latin typeface="Arial" charset="0"/>
            </a:endParaRPr>
          </a:p>
          <a:p>
            <a:pPr algn="ctr"/>
            <a:endParaRPr lang="en-US" altLang="ja-JP" sz="3200" dirty="0">
              <a:solidFill>
                <a:srgbClr val="FF0066"/>
              </a:solidFill>
              <a:latin typeface="Arial" charset="0"/>
              <a:cs typeface="Arial" charset="0"/>
            </a:endParaRPr>
          </a:p>
          <a:p>
            <a:pPr algn="ctr"/>
            <a:endParaRPr lang="ja-JP" altLang="en-US" sz="24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5843" name="正方形/長方形 16"/>
          <p:cNvSpPr>
            <a:spLocks noChangeArrowheads="1"/>
          </p:cNvSpPr>
          <p:nvPr/>
        </p:nvSpPr>
        <p:spPr bwMode="auto">
          <a:xfrm>
            <a:off x="337596" y="301406"/>
            <a:ext cx="8208962" cy="380636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uk-UA" altLang="ja-JP" sz="4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Контакти</a:t>
            </a:r>
            <a:r>
              <a:rPr lang="uk-UA" altLang="ja-JP" sz="4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:</a:t>
            </a:r>
          </a:p>
          <a:p>
            <a:pPr algn="ctr"/>
            <a:r>
              <a:rPr lang="en-US" altLang="ja-JP" sz="2800" dirty="0" smtClean="0">
                <a:solidFill>
                  <a:schemeClr val="bg1"/>
                </a:solidFill>
                <a:latin typeface="Arial" charset="0"/>
                <a:cs typeface="Arial" charset="0"/>
                <a:hlinkClick r:id="rId3"/>
              </a:rPr>
              <a:t>JICE:</a:t>
            </a:r>
            <a:endParaRPr lang="en-US" altLang="ja-JP" sz="2800" dirty="0" smtClean="0">
              <a:solidFill>
                <a:schemeClr val="bg1"/>
              </a:solidFill>
              <a:latin typeface="Arial" charset="0"/>
              <a:cs typeface="Arial" charset="0"/>
              <a:hlinkClick r:id="rId3"/>
            </a:endParaRPr>
          </a:p>
          <a:p>
            <a:pPr algn="ctr"/>
            <a:r>
              <a:rPr lang="en-US" altLang="ja-JP" sz="2800" dirty="0" smtClean="0">
                <a:solidFill>
                  <a:schemeClr val="bg1"/>
                </a:solidFill>
                <a:latin typeface="Arial" charset="0"/>
                <a:cs typeface="Arial" charset="0"/>
                <a:hlinkClick r:id="rId3"/>
              </a:rPr>
              <a:t>E-mail: jds_ukraine@jice.org</a:t>
            </a:r>
            <a:endParaRPr lang="en-US" altLang="ja-JP" sz="28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lvl="0" algn="ctr"/>
            <a:r>
              <a:rPr lang="en-US" altLang="ja-JP" sz="2200" u="sng" dirty="0" smtClean="0">
                <a:solidFill>
                  <a:schemeClr val="bg1"/>
                </a:solidFill>
                <a:hlinkClick r:id="rId4"/>
              </a:rPr>
              <a:t>https://jds-scholarship.org/country/ukraine/index.html</a:t>
            </a:r>
            <a:endParaRPr lang="en-US" altLang="ja-JP" sz="2200" u="sng" dirty="0" smtClean="0">
              <a:solidFill>
                <a:schemeClr val="bg1"/>
              </a:solidFill>
              <a:latin typeface="Tahoma"/>
              <a:ea typeface="ＭＳ Ｐゴシック"/>
            </a:endParaRPr>
          </a:p>
          <a:p>
            <a:pPr algn="ctr"/>
            <a:r>
              <a:rPr lang="en-US" altLang="ja-JP" sz="2800" dirty="0" smtClean="0">
                <a:solidFill>
                  <a:schemeClr val="bg1"/>
                </a:solidFill>
                <a:latin typeface="Arial" charset="0"/>
                <a:cs typeface="Arial" charset="0"/>
                <a:hlinkClick r:id="rId5"/>
              </a:rPr>
              <a:t>https://www.facebook.com/jds.Ukraine/</a:t>
            </a:r>
            <a:endParaRPr lang="en-US" altLang="ja-JP" sz="28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ctr"/>
            <a:endParaRPr lang="en-US" sz="2800" b="0" dirty="0" smtClean="0">
              <a:solidFill>
                <a:schemeClr val="bg1"/>
              </a:solidFill>
            </a:endParaRPr>
          </a:p>
          <a:p>
            <a:pPr algn="ctr"/>
            <a:r>
              <a:rPr lang="uk-UA" altLang="ja-JP" sz="2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НАДС</a:t>
            </a:r>
            <a:r>
              <a:rPr lang="en-US" altLang="ja-JP" sz="2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:</a:t>
            </a:r>
            <a:endParaRPr lang="en-US" sz="2800" b="0" dirty="0" smtClean="0">
              <a:solidFill>
                <a:schemeClr val="bg1"/>
              </a:solidFill>
            </a:endParaRPr>
          </a:p>
          <a:p>
            <a:pPr algn="ctr"/>
            <a:r>
              <a:rPr lang="ru-RU" sz="2800" b="0" dirty="0" smtClean="0">
                <a:solidFill>
                  <a:schemeClr val="bg1"/>
                </a:solidFill>
              </a:rPr>
              <a:t>Гончарук </a:t>
            </a:r>
            <a:r>
              <a:rPr lang="ru-RU" sz="2800" b="0" dirty="0">
                <a:solidFill>
                  <a:schemeClr val="bg1"/>
                </a:solidFill>
              </a:rPr>
              <a:t>Олена, державний експерт НАДС </a:t>
            </a:r>
            <a:r>
              <a:rPr lang="ru-RU" sz="2800" dirty="0">
                <a:solidFill>
                  <a:schemeClr val="bg1"/>
                </a:solidFill>
              </a:rPr>
              <a:t/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400" b="0" dirty="0">
                <a:solidFill>
                  <a:schemeClr val="bg1"/>
                </a:solidFill>
              </a:rPr>
              <a:t>тел.: (044) </a:t>
            </a:r>
            <a:r>
              <a:rPr lang="ru-RU" sz="2400" b="0" dirty="0" smtClean="0">
                <a:solidFill>
                  <a:schemeClr val="bg1"/>
                </a:solidFill>
              </a:rPr>
              <a:t>256-00-28</a:t>
            </a:r>
            <a:r>
              <a:rPr lang="en-US" sz="2400" b="0" dirty="0" smtClean="0">
                <a:solidFill>
                  <a:schemeClr val="bg1"/>
                </a:solidFill>
              </a:rPr>
              <a:t>, </a:t>
            </a:r>
            <a:r>
              <a:rPr lang="ru-RU" sz="2400" b="0" dirty="0" smtClean="0">
                <a:solidFill>
                  <a:schemeClr val="bg1"/>
                </a:solidFill>
              </a:rPr>
              <a:t>email</a:t>
            </a:r>
            <a:r>
              <a:rPr lang="ru-RU" sz="2400" b="0" dirty="0">
                <a:solidFill>
                  <a:schemeClr val="bg1"/>
                </a:solidFill>
              </a:rPr>
              <a:t>: </a:t>
            </a:r>
            <a:r>
              <a:rPr lang="ru-RU" sz="2400" b="0" dirty="0">
                <a:solidFill>
                  <a:schemeClr val="bg1"/>
                </a:solidFill>
                <a:hlinkClick r:id="rId6"/>
              </a:rPr>
              <a:t>hrm.nads@gmail.com</a:t>
            </a:r>
            <a:r>
              <a:rPr lang="ru-RU" sz="2400" b="0" dirty="0"/>
              <a:t> </a:t>
            </a:r>
            <a:endParaRPr lang="en-US" altLang="ja-JP" sz="24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ctr"/>
            <a:endParaRPr lang="uk-UA" altLang="ja-JP" sz="28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ctr"/>
            <a:endParaRPr lang="uk-UA" altLang="ja-JP" sz="44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ctr"/>
            <a:endParaRPr lang="ja-JP" altLang="en-US" sz="44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>
          <a:xfrm>
            <a:off x="467544" y="2348880"/>
            <a:ext cx="8367464" cy="2362200"/>
          </a:xfrm>
        </p:spPr>
        <p:txBody>
          <a:bodyPr/>
          <a:lstStyle/>
          <a:p>
            <a:r>
              <a:rPr kumimoji="1" lang="uk-UA" altLang="ja-JP" sz="8800" b="1" i="0" dirty="0" smtClean="0">
                <a:solidFill>
                  <a:schemeClr val="bg1"/>
                </a:solidFill>
                <a:latin typeface="+mn-lt"/>
              </a:rPr>
              <a:t>Що таке</a:t>
            </a:r>
            <a:r>
              <a:rPr kumimoji="1" lang="en-US" altLang="ja-JP" sz="8800" b="1" i="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kumimoji="1" lang="en-US" altLang="ja-JP" sz="8800" b="1" i="0" dirty="0">
                <a:solidFill>
                  <a:schemeClr val="bg1"/>
                </a:solidFill>
                <a:latin typeface="+mn-lt"/>
              </a:rPr>
              <a:t>JDS?</a:t>
            </a:r>
            <a:endParaRPr kumimoji="1" lang="ja-JP" altLang="en-US" sz="8800" b="1" i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5288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タイトル 1"/>
          <p:cNvSpPr>
            <a:spLocks noGrp="1"/>
          </p:cNvSpPr>
          <p:nvPr>
            <p:ph type="title"/>
          </p:nvPr>
        </p:nvSpPr>
        <p:spPr>
          <a:xfrm>
            <a:off x="246063" y="188913"/>
            <a:ext cx="4888645" cy="431800"/>
          </a:xfrm>
        </p:spPr>
        <p:txBody>
          <a:bodyPr/>
          <a:lstStyle/>
          <a:p>
            <a:r>
              <a:rPr lang="uk-UA" altLang="ja-JP" dirty="0" smtClean="0">
                <a:latin typeface="Arial" charset="0"/>
                <a:cs typeface="Arial" charset="0"/>
              </a:rPr>
              <a:t>Про проект </a:t>
            </a:r>
            <a:r>
              <a:rPr lang="en-US" altLang="ja-JP" dirty="0" smtClean="0">
                <a:latin typeface="Arial" charset="0"/>
                <a:cs typeface="Arial" charset="0"/>
              </a:rPr>
              <a:t>JDS</a:t>
            </a:r>
            <a:endParaRPr lang="ja-JP" altLang="en-US" dirty="0">
              <a:latin typeface="Arial" charset="0"/>
              <a:cs typeface="Arial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22300" y="1125538"/>
            <a:ext cx="1646238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349375" marR="0" lvl="0" indent="-1349375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0463" algn="l"/>
              </a:tabLst>
              <a:defRPr/>
            </a:pPr>
            <a:r>
              <a:rPr kumimoji="1" lang="en-US" altLang="ja-JP" sz="44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 Black" pitchFamily="34" charset="0"/>
                <a:ea typeface="ＭＳ Ｐゴシック"/>
                <a:cs typeface="Tahoma"/>
              </a:rPr>
              <a:t>JDS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700338" y="2204864"/>
            <a:ext cx="5686425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0463" algn="l"/>
              </a:tabLst>
              <a:defRPr/>
            </a:pPr>
            <a:r>
              <a:rPr kumimoji="1" lang="uk-UA" altLang="ja-JP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ＭＳ Ｐゴシック"/>
                <a:cs typeface="Tahoma"/>
              </a:rPr>
              <a:t>Повноцінна</a:t>
            </a:r>
            <a:r>
              <a:rPr kumimoji="1" lang="uk-UA" altLang="ja-JP" sz="2400" b="1" i="0" u="none" strike="noStrike" kern="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ＭＳ Ｐゴシック"/>
                <a:cs typeface="Tahoma"/>
              </a:rPr>
              <a:t> стипендія фінансується Урядом Японії в рамках програми </a:t>
            </a:r>
            <a:r>
              <a:rPr kumimoji="1" lang="en-US" altLang="ja-JP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ＭＳ Ｐゴシック"/>
                <a:cs typeface="Tahoma"/>
              </a:rPr>
              <a:t>ODA</a:t>
            </a:r>
            <a:endParaRPr kumimoji="1" lang="en-US" altLang="ja-JP" sz="20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charset="0"/>
              <a:ea typeface="ＭＳ Ｐゴシック"/>
              <a:cs typeface="Tahoma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700337" y="4076823"/>
            <a:ext cx="5904000" cy="818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1" lang="uk-UA" altLang="ja-JP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ＭＳ Ｐゴシック"/>
                <a:cs typeface="Tahoma"/>
              </a:rPr>
              <a:t>Спрямована</a:t>
            </a:r>
            <a:r>
              <a:rPr kumimoji="1" lang="uk-UA" altLang="ja-JP" sz="2400" b="1" i="0" u="none" strike="noStrike" kern="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ＭＳ Ｐゴシック"/>
                <a:cs typeface="Tahoma"/>
              </a:rPr>
              <a:t> на молодих </a:t>
            </a:r>
            <a:r>
              <a:rPr kumimoji="1" lang="uk-UA" altLang="ja-JP" sz="2400" b="1" i="0" u="none" strike="noStrike" kern="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ＭＳ Ｐゴシック"/>
                <a:cs typeface="Tahoma"/>
              </a:rPr>
              <a:t>держслужбовців</a:t>
            </a:r>
            <a:r>
              <a:rPr kumimoji="1" lang="en-US" altLang="ja-JP" sz="2400" b="1" i="0" u="none" strike="noStrike" kern="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ＭＳ Ｐゴシック"/>
                <a:cs typeface="Tahoma"/>
              </a:rPr>
              <a:t> </a:t>
            </a:r>
            <a:r>
              <a:rPr kumimoji="1" lang="uk-UA" altLang="ja-JP" sz="2400" b="1" i="0" u="none" strike="noStrike" kern="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ＭＳ Ｐゴシック"/>
                <a:cs typeface="Tahoma"/>
              </a:rPr>
              <a:t>та посадових осіб місцевого самоврядування</a:t>
            </a:r>
            <a:endParaRPr kumimoji="1" lang="en-US" altLang="ja-JP" sz="2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charset="0"/>
              <a:ea typeface="ＭＳ Ｐゴシック"/>
              <a:cs typeface="Tahoma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700336" y="5516017"/>
            <a:ext cx="6191251" cy="100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0463" algn="l"/>
              </a:tabLst>
              <a:defRPr/>
            </a:pPr>
            <a:r>
              <a:rPr kumimoji="1" lang="uk-UA" altLang="ja-JP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ＭＳ Ｐゴシック"/>
                <a:cs typeface="Tahoma"/>
              </a:rPr>
              <a:t>Одно-</a:t>
            </a:r>
            <a:r>
              <a:rPr kumimoji="1" lang="uk-UA" altLang="ja-JP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ＭＳ Ｐゴシック"/>
                <a:cs typeface="Tahoma"/>
              </a:rPr>
              <a:t> або дворічний магістерський</a:t>
            </a:r>
            <a:r>
              <a:rPr kumimoji="1" lang="uk-UA" altLang="ja-JP" sz="2400" b="1" i="0" u="none" strike="noStrike" kern="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ＭＳ Ｐゴシック"/>
                <a:cs typeface="Tahoma"/>
              </a:rPr>
              <a:t> </a:t>
            </a:r>
            <a:r>
              <a:rPr kumimoji="1" lang="uk-UA" altLang="ja-JP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ＭＳ Ｐゴシック"/>
                <a:cs typeface="Tahoma"/>
              </a:rPr>
              <a:t>курс в університеті</a:t>
            </a:r>
            <a:r>
              <a:rPr kumimoji="1" lang="uk-UA" altLang="ja-JP" sz="2400" b="1" i="0" u="none" strike="noStrike" kern="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ＭＳ Ｐゴシック"/>
                <a:cs typeface="Tahoma"/>
              </a:rPr>
              <a:t> Японії </a:t>
            </a:r>
            <a:r>
              <a:rPr kumimoji="1" lang="en-US" altLang="ja-JP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ＭＳ Ｐゴシック"/>
                <a:cs typeface="Tahoma"/>
              </a:rPr>
              <a:t>(</a:t>
            </a:r>
            <a:r>
              <a:rPr kumimoji="1" lang="uk-UA" altLang="ja-JP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ＭＳ Ｐゴシック"/>
                <a:cs typeface="Tahoma"/>
              </a:rPr>
              <a:t>навчання англійською мовою</a:t>
            </a:r>
            <a:r>
              <a:rPr kumimoji="1" lang="en-US" altLang="ja-JP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ＭＳ Ｐゴシック"/>
                <a:cs typeface="Tahoma"/>
              </a:rPr>
              <a:t>)</a:t>
            </a:r>
            <a:endParaRPr kumimoji="1" lang="en-US" altLang="ja-JP" sz="2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charset="0"/>
              <a:ea typeface="ＭＳ Ｐゴシック"/>
              <a:cs typeface="Tahoma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771800" y="1052512"/>
            <a:ext cx="6119788" cy="1080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0463" algn="l"/>
              </a:tabLst>
              <a:defRPr/>
            </a:pPr>
            <a:r>
              <a:rPr kumimoji="1" lang="uk-UA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ＭＳ Ｐゴシック" pitchFamily="50" charset="-128"/>
                <a:cs typeface="Tahoma"/>
              </a:rPr>
              <a:t>Проект надання стипендій для розвитку людських ресурсів</a:t>
            </a:r>
            <a:endParaRPr kumimoji="1" lang="en-US" altLang="ja-JP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Tahoma"/>
            </a:endParaRPr>
          </a:p>
        </p:txBody>
      </p:sp>
      <p:sp>
        <p:nvSpPr>
          <p:cNvPr id="12" name="タイトル 1"/>
          <p:cNvSpPr txBox="1">
            <a:spLocks/>
          </p:cNvSpPr>
          <p:nvPr/>
        </p:nvSpPr>
        <p:spPr bwMode="auto">
          <a:xfrm>
            <a:off x="7308850" y="188913"/>
            <a:ext cx="16605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ＭＳ Ｐゴシック"/>
              <a:cs typeface="Arial" charset="0"/>
            </a:endParaRPr>
          </a:p>
        </p:txBody>
      </p:sp>
      <p:pic>
        <p:nvPicPr>
          <p:cNvPr id="13" name="図 12" descr="日章旗ステッカー_英語-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2923" y="2025008"/>
            <a:ext cx="1476000" cy="14760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図 2" descr="住宅の前の道路&#10;&#10;低い精度で自動的に生成された説明">
            <a:extLst>
              <a:ext uri="{FF2B5EF4-FFF2-40B4-BE49-F238E27FC236}">
                <a16:creationId xmlns:a16="http://schemas.microsoft.com/office/drawing/2014/main" id="{7CD7F31F-85E6-2537-AAC6-88E5770648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15" y="5516017"/>
            <a:ext cx="1737624" cy="11530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図 13" descr="図形&#10;&#10;自動的に生成された説明">
            <a:extLst>
              <a:ext uri="{FF2B5EF4-FFF2-40B4-BE49-F238E27FC236}">
                <a16:creationId xmlns:a16="http://schemas.microsoft.com/office/drawing/2014/main" id="{092671D5-C246-AFFE-06EC-C86AC4FEDA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21" y="3922502"/>
            <a:ext cx="1368799" cy="12346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ja-JP" dirty="0" smtClean="0">
                <a:latin typeface="Arial" charset="0"/>
                <a:cs typeface="Arial" charset="0"/>
              </a:rPr>
              <a:t>Загальна характеристика </a:t>
            </a:r>
            <a:r>
              <a:rPr lang="en-US" altLang="ja-JP" dirty="0" smtClean="0">
                <a:latin typeface="Arial" charset="0"/>
                <a:cs typeface="Arial" charset="0"/>
              </a:rPr>
              <a:t>JDS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0825" y="1844824"/>
            <a:ext cx="4447735" cy="439248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tabLst>
                <a:tab pos="1160463" algn="l"/>
              </a:tabLst>
              <a:defRPr/>
            </a:pPr>
            <a:r>
              <a:rPr lang="en-US" altLang="ja-JP" sz="2800" dirty="0"/>
              <a:t>JDS </a:t>
            </a:r>
            <a:r>
              <a:rPr lang="uk-UA" altLang="ja-JP" sz="2800" dirty="0" smtClean="0"/>
              <a:t>започатковано у 1</a:t>
            </a:r>
            <a:r>
              <a:rPr lang="en-US" altLang="ja-JP" sz="2800" dirty="0" smtClean="0"/>
              <a:t>999</a:t>
            </a:r>
            <a:r>
              <a:rPr lang="uk-UA" altLang="ja-JP" sz="2800" dirty="0" smtClean="0"/>
              <a:t> році </a:t>
            </a:r>
            <a:r>
              <a:rPr lang="en-US" altLang="ja-JP" sz="2800" dirty="0" smtClean="0"/>
              <a:t>/</a:t>
            </a:r>
            <a:r>
              <a:rPr lang="uk-UA" altLang="ja-JP" sz="2800" dirty="0" smtClean="0"/>
              <a:t> Проект </a:t>
            </a:r>
            <a:r>
              <a:rPr lang="en-US" altLang="ja-JP" sz="2800" dirty="0" smtClean="0"/>
              <a:t>JDS</a:t>
            </a:r>
            <a:r>
              <a:rPr lang="uk-UA" altLang="ja-JP" sz="2800" dirty="0" smtClean="0"/>
              <a:t> для України було розпочато у</a:t>
            </a:r>
            <a:r>
              <a:rPr lang="en-US" altLang="ja-JP" sz="2800" dirty="0" smtClean="0"/>
              <a:t> 2024</a:t>
            </a:r>
            <a:r>
              <a:rPr lang="uk-UA" altLang="ja-JP" sz="2800" dirty="0" smtClean="0"/>
              <a:t> році</a:t>
            </a:r>
            <a:endParaRPr lang="en-US" altLang="ja-JP" sz="2800" dirty="0"/>
          </a:p>
          <a:p>
            <a:pPr marL="0" indent="0">
              <a:buNone/>
              <a:tabLst>
                <a:tab pos="1160463" algn="l"/>
              </a:tabLst>
              <a:defRPr/>
            </a:pPr>
            <a:r>
              <a:rPr lang="en-US" altLang="ja-JP" sz="1800" dirty="0"/>
              <a:t> </a:t>
            </a:r>
            <a:endParaRPr lang="en-US" altLang="ja-JP" sz="1800" dirty="0" smtClean="0"/>
          </a:p>
          <a:p>
            <a:pPr>
              <a:buFont typeface="Arial" panose="020B0604020202020204" pitchFamily="34" charset="0"/>
              <a:buChar char="•"/>
              <a:tabLst>
                <a:tab pos="1160463" algn="l"/>
              </a:tabLst>
              <a:defRPr/>
            </a:pPr>
            <a:r>
              <a:rPr lang="uk-UA" altLang="ja-JP" sz="2800" dirty="0" smtClean="0"/>
              <a:t>На цей час понад </a:t>
            </a:r>
            <a:r>
              <a:rPr lang="en-US" altLang="ja-JP" sz="2800" b="1" dirty="0" smtClean="0">
                <a:solidFill>
                  <a:srgbClr val="C00000"/>
                </a:solidFill>
              </a:rPr>
              <a:t>6700 </a:t>
            </a:r>
            <a:r>
              <a:rPr lang="uk-UA" altLang="ja-JP" sz="2800" b="1" dirty="0" smtClean="0">
                <a:solidFill>
                  <a:srgbClr val="C00000"/>
                </a:solidFill>
              </a:rPr>
              <a:t>учасників</a:t>
            </a:r>
            <a:r>
              <a:rPr lang="en-US" altLang="ja-JP" sz="2800" dirty="0" smtClean="0"/>
              <a:t> </a:t>
            </a:r>
            <a:r>
              <a:rPr lang="uk-UA" altLang="ja-JP" sz="2800" dirty="0" smtClean="0"/>
              <a:t>проекту з 2</a:t>
            </a:r>
            <a:r>
              <a:rPr lang="en-US" altLang="ja-JP" sz="2800" smtClean="0"/>
              <a:t>5</a:t>
            </a:r>
            <a:r>
              <a:rPr lang="uk-UA" altLang="ja-JP" sz="2800" smtClean="0"/>
              <a:t> </a:t>
            </a:r>
            <a:r>
              <a:rPr lang="uk-UA" altLang="ja-JP" sz="2800" dirty="0" smtClean="0"/>
              <a:t>країн відвідали Японію, п'ять з них з України</a:t>
            </a:r>
            <a:r>
              <a:rPr lang="en-US" altLang="ja-JP" sz="2800" dirty="0" smtClean="0"/>
              <a:t> </a:t>
            </a:r>
            <a:endParaRPr lang="en-US" altLang="ja-JP" sz="2800" dirty="0"/>
          </a:p>
        </p:txBody>
      </p:sp>
      <p:sp>
        <p:nvSpPr>
          <p:cNvPr id="5" name="正方形/長方形 4"/>
          <p:cNvSpPr/>
          <p:nvPr/>
        </p:nvSpPr>
        <p:spPr>
          <a:xfrm>
            <a:off x="395536" y="1046569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600" dirty="0"/>
              <a:t>JDS </a:t>
            </a:r>
            <a:r>
              <a:rPr lang="en-US" altLang="ja-JP" sz="3600" dirty="0" smtClean="0"/>
              <a:t>– </a:t>
            </a:r>
            <a:r>
              <a:rPr lang="uk-UA" altLang="ja-JP" sz="3600" dirty="0" smtClean="0"/>
              <a:t>це стипендії для 2</a:t>
            </a:r>
            <a:r>
              <a:rPr lang="en-US" altLang="ja-JP" sz="3600" dirty="0" smtClean="0"/>
              <a:t>5</a:t>
            </a:r>
            <a:r>
              <a:rPr lang="uk-UA" altLang="ja-JP" sz="3600" dirty="0" smtClean="0"/>
              <a:t> країн</a:t>
            </a:r>
            <a:endParaRPr lang="ja-JP" altLang="en-US" sz="3600" dirty="0"/>
          </a:p>
        </p:txBody>
      </p:sp>
      <p:pic>
        <p:nvPicPr>
          <p:cNvPr id="7" name="図 6" descr="マップ&#10;&#10;自動的に生成された説明">
            <a:extLst>
              <a:ext uri="{FF2B5EF4-FFF2-40B4-BE49-F238E27FC236}">
                <a16:creationId xmlns:a16="http://schemas.microsoft.com/office/drawing/2014/main" id="{FFD9311D-4162-5AE1-BAAB-96F90F613A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560" y="1989800"/>
            <a:ext cx="4105806" cy="418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3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428053-BEF9-D28C-B6C1-4C7497E10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62" y="188640"/>
            <a:ext cx="8897937" cy="360040"/>
          </a:xfrm>
        </p:spPr>
        <p:txBody>
          <a:bodyPr/>
          <a:lstStyle/>
          <a:p>
            <a:r>
              <a:rPr kumimoji="1" lang="uk-UA" altLang="ja-JP" sz="3200" dirty="0" smtClean="0"/>
              <a:t>Учасники з України</a:t>
            </a:r>
            <a:endParaRPr kumimoji="1" lang="ja-JP" altLang="en-US" sz="3200" dirty="0"/>
          </a:p>
        </p:txBody>
      </p:sp>
      <p:pic>
        <p:nvPicPr>
          <p:cNvPr id="4" name="コンテンツ プレースホルダー 3">
            <a:extLst>
              <a:ext uri="{FF2B5EF4-FFF2-40B4-BE49-F238E27FC236}">
                <a16:creationId xmlns:a16="http://schemas.microsoft.com/office/drawing/2014/main" id="{210AF832-99AB-33F2-E391-9EA0BA5DD5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2075" y="2140700"/>
            <a:ext cx="4109925" cy="3544820"/>
          </a:xfrm>
          <a:prstGeom prst="rect">
            <a:avLst/>
          </a:prstGeom>
        </p:spPr>
      </p:pic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9AD4CF69-D844-780B-8F54-0149CE6AA1BD}"/>
              </a:ext>
            </a:extLst>
          </p:cNvPr>
          <p:cNvSpPr/>
          <p:nvPr/>
        </p:nvSpPr>
        <p:spPr bwMode="auto">
          <a:xfrm>
            <a:off x="696686" y="1187720"/>
            <a:ext cx="2340000" cy="6120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altLang="ja-JP" dirty="0">
                <a:latin typeface="Tahoma"/>
                <a:ea typeface="ＭＳ Ｐゴシック"/>
              </a:rPr>
              <a:t> </a:t>
            </a:r>
            <a:r>
              <a:rPr lang="uk-UA" altLang="ja-JP" dirty="0" smtClean="0">
                <a:latin typeface="Tahoma"/>
                <a:ea typeface="ＭＳ Ｐゴシック"/>
              </a:rPr>
              <a:t>Перша група</a:t>
            </a:r>
            <a:endParaRPr kumimoji="1" lang="ja-JP" altLang="en-US" sz="1800" b="1" i="0" u="none" strike="noStrike" cap="none" normalizeH="0" baseline="0" dirty="0">
              <a:ln>
                <a:noFill/>
              </a:ln>
              <a:effectLst/>
              <a:latin typeface="Tahoma"/>
              <a:ea typeface="ＭＳ Ｐゴシック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9EF129E-32A0-4A18-9D85-FB8AE83466F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46470" y="2140700"/>
            <a:ext cx="3814354" cy="3544820"/>
          </a:xfrm>
          <a:prstGeom prst="rect">
            <a:avLst/>
          </a:prstGeom>
        </p:spPr>
      </p:pic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CA34483A-FF1E-B6E9-3718-1E606C1EBDBE}"/>
              </a:ext>
            </a:extLst>
          </p:cNvPr>
          <p:cNvSpPr/>
          <p:nvPr/>
        </p:nvSpPr>
        <p:spPr bwMode="auto">
          <a:xfrm>
            <a:off x="5660571" y="1187720"/>
            <a:ext cx="2340000" cy="6120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uk-UA" altLang="ja-JP" dirty="0" smtClean="0"/>
              <a:t>Друга група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0665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タイトル 1"/>
          <p:cNvSpPr>
            <a:spLocks noGrp="1"/>
          </p:cNvSpPr>
          <p:nvPr>
            <p:ph type="title"/>
          </p:nvPr>
        </p:nvSpPr>
        <p:spPr>
          <a:xfrm>
            <a:off x="246063" y="188913"/>
            <a:ext cx="7772400" cy="431800"/>
          </a:xfrm>
        </p:spPr>
        <p:txBody>
          <a:bodyPr/>
          <a:lstStyle/>
          <a:p>
            <a:r>
              <a:rPr lang="uk-UA" altLang="ja-JP" dirty="0" smtClean="0">
                <a:latin typeface="Arial" charset="0"/>
                <a:cs typeface="Arial" charset="0"/>
              </a:rPr>
              <a:t>Про проект </a:t>
            </a:r>
            <a:r>
              <a:rPr lang="en-US" altLang="ja-JP" dirty="0" smtClean="0">
                <a:latin typeface="Arial" charset="0"/>
                <a:cs typeface="Arial" charset="0"/>
              </a:rPr>
              <a:t>JDS </a:t>
            </a:r>
            <a:endParaRPr lang="ja-JP" altLang="en-US" sz="2400" dirty="0">
              <a:latin typeface="Arial" charset="0"/>
              <a:cs typeface="Arial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23849" y="1052513"/>
            <a:ext cx="513441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349375" indent="-1349375">
              <a:lnSpc>
                <a:spcPct val="90000"/>
              </a:lnSpc>
              <a:spcBef>
                <a:spcPct val="20000"/>
              </a:spcBef>
              <a:tabLst>
                <a:tab pos="1160463" algn="l"/>
              </a:tabLst>
              <a:defRPr/>
            </a:pPr>
            <a:r>
              <a:rPr lang="uk-UA" altLang="ja-JP" sz="2800" kern="0" dirty="0" smtClean="0">
                <a:solidFill>
                  <a:srgbClr val="000066"/>
                </a:solidFill>
                <a:latin typeface="Arial" charset="0"/>
                <a:ea typeface="+mn-ea"/>
              </a:rPr>
              <a:t>Головні задачі Проекту</a:t>
            </a:r>
            <a:endParaRPr lang="en-US" altLang="ja-JP" sz="2800" kern="0" dirty="0">
              <a:solidFill>
                <a:srgbClr val="000066"/>
              </a:solidFill>
              <a:latin typeface="Arial" charset="0"/>
              <a:ea typeface="+mn-ea"/>
            </a:endParaRPr>
          </a:p>
        </p:txBody>
      </p:sp>
      <p:sp>
        <p:nvSpPr>
          <p:cNvPr id="23" name="Rectangle 3"/>
          <p:cNvSpPr>
            <a:spLocks noGrp="1" noChangeArrowheads="1"/>
          </p:cNvSpPr>
          <p:nvPr>
            <p:ph idx="1"/>
          </p:nvPr>
        </p:nvSpPr>
        <p:spPr>
          <a:xfrm>
            <a:off x="215106" y="1520032"/>
            <a:ext cx="8713787" cy="2525850"/>
          </a:xfrm>
          <a:solidFill>
            <a:schemeClr val="bg1"/>
          </a:solidFill>
        </p:spPr>
        <p:txBody>
          <a:bodyPr/>
          <a:lstStyle/>
          <a:p>
            <a:pPr marL="531813" indent="-355600">
              <a:defRPr/>
            </a:pPr>
            <a:r>
              <a:rPr lang="uk-UA" altLang="ja-JP" sz="2200" b="1" i="1" dirty="0" smtClean="0">
                <a:solidFill>
                  <a:srgbClr val="FF0066"/>
                </a:solidFill>
                <a:latin typeface="Arial" charset="0"/>
              </a:rPr>
              <a:t>Підтримка розвитку людських ресурсів/персоналу</a:t>
            </a:r>
            <a:endParaRPr lang="en-US" altLang="ja-JP" sz="2200" b="1" i="1" dirty="0">
              <a:solidFill>
                <a:srgbClr val="FF0066"/>
              </a:solidFill>
              <a:latin typeface="Arial" charset="0"/>
            </a:endParaRPr>
          </a:p>
          <a:p>
            <a:pPr marL="531813" indent="-355600">
              <a:defRPr/>
            </a:pPr>
            <a:r>
              <a:rPr lang="uk-UA" altLang="ja-JP" sz="2200" b="1" i="1" dirty="0" smtClean="0">
                <a:solidFill>
                  <a:srgbClr val="FF0066"/>
                </a:solidFill>
                <a:latin typeface="Arial" charset="0"/>
              </a:rPr>
              <a:t>Подальше розширення двосторонніх відносин</a:t>
            </a:r>
            <a:endParaRPr lang="ja-JP" altLang="en-US" sz="2200" dirty="0">
              <a:solidFill>
                <a:srgbClr val="FF0066"/>
              </a:solidFill>
            </a:endParaRPr>
          </a:p>
          <a:p>
            <a:pPr marL="273050" indent="0">
              <a:buFontTx/>
              <a:buNone/>
              <a:defRPr/>
            </a:pPr>
            <a:r>
              <a:rPr lang="uk-UA" altLang="ja-JP" sz="1600" dirty="0" smtClean="0">
                <a:latin typeface="Arial" charset="0"/>
              </a:rPr>
              <a:t>Проект </a:t>
            </a:r>
            <a:r>
              <a:rPr lang="en-US" altLang="ja-JP" sz="1600" dirty="0" smtClean="0">
                <a:latin typeface="Arial" charset="0"/>
              </a:rPr>
              <a:t>JDS </a:t>
            </a:r>
            <a:r>
              <a:rPr lang="uk-UA" altLang="ja-JP" sz="1600" dirty="0" smtClean="0">
                <a:latin typeface="Arial" charset="0"/>
              </a:rPr>
              <a:t>спрямований на амбіційних </a:t>
            </a:r>
            <a:r>
              <a:rPr lang="uk-UA" altLang="ja-JP" sz="1600" dirty="0">
                <a:latin typeface="Arial" charset="0"/>
              </a:rPr>
              <a:t>держслужбовців </a:t>
            </a:r>
            <a:r>
              <a:rPr lang="uk-UA" altLang="ja-JP" sz="1600" dirty="0" smtClean="0">
                <a:latin typeface="Arial" charset="0"/>
              </a:rPr>
              <a:t>та посадових </a:t>
            </a:r>
            <a:r>
              <a:rPr lang="uk-UA" altLang="ja-JP" sz="1600" dirty="0">
                <a:latin typeface="Arial" charset="0"/>
              </a:rPr>
              <a:t>осіб місцевого </a:t>
            </a:r>
            <a:r>
              <a:rPr lang="uk-UA" altLang="ja-JP" sz="1600" dirty="0" smtClean="0">
                <a:latin typeface="Arial" charset="0"/>
              </a:rPr>
              <a:t>самоврядування</a:t>
            </a:r>
            <a:r>
              <a:rPr lang="uk-UA" altLang="ja-JP" sz="1600" dirty="0" smtClean="0">
                <a:latin typeface="Arial" charset="0"/>
              </a:rPr>
              <a:t>, </a:t>
            </a:r>
            <a:r>
              <a:rPr lang="uk-UA" altLang="ja-JP" sz="1600" dirty="0" smtClean="0">
                <a:latin typeface="Arial" charset="0"/>
              </a:rPr>
              <a:t>які у майбутньому реалізовуватимуть плани соціального та економічного розвитку держави, а також можуть бути залучені до управління країною</a:t>
            </a:r>
            <a:endParaRPr lang="ja-JP" altLang="en-US" sz="1800" dirty="0">
              <a:solidFill>
                <a:srgbClr val="000066"/>
              </a:solidFill>
            </a:endParaRP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251520" y="4797152"/>
            <a:ext cx="47529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349375" indent="-1349375">
              <a:lnSpc>
                <a:spcPct val="90000"/>
              </a:lnSpc>
              <a:spcBef>
                <a:spcPct val="20000"/>
              </a:spcBef>
              <a:tabLst>
                <a:tab pos="1160463" algn="l"/>
              </a:tabLst>
              <a:defRPr/>
            </a:pPr>
            <a:endParaRPr lang="en-US" altLang="ja-JP" sz="2800" kern="0">
              <a:solidFill>
                <a:srgbClr val="000066"/>
              </a:solidFill>
              <a:latin typeface="Arial" charset="0"/>
              <a:ea typeface="+mn-ea"/>
            </a:endParaRPr>
          </a:p>
        </p:txBody>
      </p:sp>
      <p:sp>
        <p:nvSpPr>
          <p:cNvPr id="6155" name="Rectangle 43" descr="人材"/>
          <p:cNvSpPr>
            <a:spLocks noChangeArrowheads="1"/>
          </p:cNvSpPr>
          <p:nvPr/>
        </p:nvSpPr>
        <p:spPr bwMode="auto">
          <a:xfrm>
            <a:off x="395288" y="5500688"/>
            <a:ext cx="1439862" cy="706437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74295" tIns="8890" rIns="74295" bIns="8890"/>
          <a:lstStyle/>
          <a:p>
            <a:endParaRPr lang="ja-JP" altLang="ja-JP"/>
          </a:p>
        </p:txBody>
      </p:sp>
      <p:sp>
        <p:nvSpPr>
          <p:cNvPr id="6157" name="テキスト ボックス 79"/>
          <p:cNvSpPr txBox="1">
            <a:spLocks noChangeArrowheads="1"/>
          </p:cNvSpPr>
          <p:nvPr/>
        </p:nvSpPr>
        <p:spPr bwMode="auto">
          <a:xfrm>
            <a:off x="395288" y="6330950"/>
            <a:ext cx="23619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altLang="ja-JP" sz="1600" dirty="0" smtClean="0"/>
              <a:t>Учасники програми</a:t>
            </a:r>
            <a:endParaRPr lang="ja-JP" altLang="en-US" sz="1600" dirty="0"/>
          </a:p>
        </p:txBody>
      </p:sp>
      <p:sp>
        <p:nvSpPr>
          <p:cNvPr id="6158" name="Rectangle 65" descr="ビル"/>
          <p:cNvSpPr>
            <a:spLocks noChangeArrowheads="1"/>
          </p:cNvSpPr>
          <p:nvPr/>
        </p:nvSpPr>
        <p:spPr bwMode="auto">
          <a:xfrm>
            <a:off x="4716463" y="5276850"/>
            <a:ext cx="1295400" cy="1009650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74295" tIns="8890" rIns="74295" bIns="8890"/>
          <a:lstStyle/>
          <a:p>
            <a:endParaRPr lang="ja-JP" altLang="ja-JP"/>
          </a:p>
        </p:txBody>
      </p:sp>
      <p:sp>
        <p:nvSpPr>
          <p:cNvPr id="6159" name="テキスト ボックス 106"/>
          <p:cNvSpPr txBox="1">
            <a:spLocks noChangeArrowheads="1"/>
          </p:cNvSpPr>
          <p:nvPr/>
        </p:nvSpPr>
        <p:spPr bwMode="auto">
          <a:xfrm>
            <a:off x="4320381" y="6254358"/>
            <a:ext cx="2159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ja-JP" sz="1600" dirty="0" smtClean="0"/>
              <a:t>Повернення на роботу в Україну</a:t>
            </a:r>
            <a:endParaRPr lang="en-US" altLang="ja-JP" sz="1600" dirty="0"/>
          </a:p>
          <a:p>
            <a:pPr algn="ctr"/>
            <a:endParaRPr lang="ja-JP" altLang="en-US" sz="1200" dirty="0"/>
          </a:p>
        </p:txBody>
      </p:sp>
      <p:sp>
        <p:nvSpPr>
          <p:cNvPr id="6160" name="テキスト ボックス 107"/>
          <p:cNvSpPr txBox="1">
            <a:spLocks noChangeArrowheads="1"/>
          </p:cNvSpPr>
          <p:nvPr/>
        </p:nvSpPr>
        <p:spPr bwMode="auto">
          <a:xfrm>
            <a:off x="6804025" y="6330950"/>
            <a:ext cx="19446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ja-JP" sz="1600" dirty="0" smtClean="0"/>
              <a:t>Реалізація планів розвитку</a:t>
            </a:r>
            <a:endParaRPr lang="ja-JP" altLang="en-US" sz="1600" dirty="0"/>
          </a:p>
        </p:txBody>
      </p:sp>
      <p:pic>
        <p:nvPicPr>
          <p:cNvPr id="111" name="Picture 10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16258" r="7872" b="26858"/>
          <a:stretch>
            <a:fillRect/>
          </a:stretch>
        </p:blipFill>
        <p:spPr bwMode="auto">
          <a:xfrm>
            <a:off x="2483768" y="5301208"/>
            <a:ext cx="1368152" cy="1337871"/>
          </a:xfrm>
          <a:prstGeom prst="rect">
            <a:avLst/>
          </a:prstGeom>
          <a:noFill/>
        </p:spPr>
      </p:pic>
      <p:sp>
        <p:nvSpPr>
          <p:cNvPr id="6163" name="正方形/長方形 111"/>
          <p:cNvSpPr>
            <a:spLocks noChangeArrowheads="1"/>
          </p:cNvSpPr>
          <p:nvPr/>
        </p:nvSpPr>
        <p:spPr bwMode="auto">
          <a:xfrm>
            <a:off x="2411413" y="5661025"/>
            <a:ext cx="1584325" cy="8636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uk-UA" altLang="ja-JP" dirty="0" smtClean="0">
                <a:solidFill>
                  <a:srgbClr val="FF0066"/>
                </a:solidFill>
              </a:rPr>
              <a:t>Навчання </a:t>
            </a:r>
          </a:p>
          <a:p>
            <a:pPr algn="ctr"/>
            <a:r>
              <a:rPr lang="uk-UA" altLang="ja-JP" dirty="0" smtClean="0">
                <a:solidFill>
                  <a:srgbClr val="FF0066"/>
                </a:solidFill>
              </a:rPr>
              <a:t>в Японії</a:t>
            </a:r>
            <a:endParaRPr lang="ja-JP" altLang="en-US" dirty="0">
              <a:solidFill>
                <a:srgbClr val="FF0066"/>
              </a:solidFill>
            </a:endParaRPr>
          </a:p>
        </p:txBody>
      </p:sp>
      <p:sp>
        <p:nvSpPr>
          <p:cNvPr id="6164" name="右矢印 112"/>
          <p:cNvSpPr>
            <a:spLocks noChangeArrowheads="1"/>
          </p:cNvSpPr>
          <p:nvPr/>
        </p:nvSpPr>
        <p:spPr bwMode="auto">
          <a:xfrm>
            <a:off x="1908175" y="5805488"/>
            <a:ext cx="647700" cy="431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66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165" name="右矢印 113"/>
          <p:cNvSpPr>
            <a:spLocks noChangeArrowheads="1"/>
          </p:cNvSpPr>
          <p:nvPr/>
        </p:nvSpPr>
        <p:spPr bwMode="auto">
          <a:xfrm>
            <a:off x="3851275" y="5805488"/>
            <a:ext cx="649288" cy="431800"/>
          </a:xfrm>
          <a:prstGeom prst="rightArrow">
            <a:avLst>
              <a:gd name="adj1" fmla="val 50000"/>
              <a:gd name="adj2" fmla="val 50123"/>
            </a:avLst>
          </a:prstGeom>
          <a:solidFill>
            <a:srgbClr val="000066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166" name="右矢印 114"/>
          <p:cNvSpPr>
            <a:spLocks noChangeArrowheads="1"/>
          </p:cNvSpPr>
          <p:nvPr/>
        </p:nvSpPr>
        <p:spPr bwMode="auto">
          <a:xfrm>
            <a:off x="6156325" y="5805488"/>
            <a:ext cx="647700" cy="431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66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4" name="タイトル 1"/>
          <p:cNvSpPr txBox="1">
            <a:spLocks/>
          </p:cNvSpPr>
          <p:nvPr/>
        </p:nvSpPr>
        <p:spPr bwMode="auto">
          <a:xfrm>
            <a:off x="7308850" y="188913"/>
            <a:ext cx="16605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ja-JP" altLang="en-US" sz="3600" kern="0">
              <a:solidFill>
                <a:srgbClr val="FFFF00"/>
              </a:solidFill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543200" y="4615299"/>
            <a:ext cx="36002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ja-JP" dirty="0" smtClean="0">
                <a:solidFill>
                  <a:srgbClr val="FF0066"/>
                </a:solidFill>
              </a:rPr>
              <a:t>Проект </a:t>
            </a:r>
            <a:r>
              <a:rPr lang="en-US" altLang="ja-JP" dirty="0" smtClean="0">
                <a:solidFill>
                  <a:srgbClr val="FF0066"/>
                </a:solidFill>
              </a:rPr>
              <a:t>JDS </a:t>
            </a:r>
            <a:r>
              <a:rPr lang="uk-UA" altLang="ja-JP" dirty="0" smtClean="0">
                <a:solidFill>
                  <a:srgbClr val="FF0066"/>
                </a:solidFill>
              </a:rPr>
              <a:t>спрямований на перспективних державних </a:t>
            </a:r>
            <a:r>
              <a:rPr lang="uk-UA" altLang="ja-JP" dirty="0" smtClean="0">
                <a:solidFill>
                  <a:srgbClr val="FF0066"/>
                </a:solidFill>
              </a:rPr>
              <a:t>службовців та ПОМС</a:t>
            </a:r>
            <a:endParaRPr kumimoji="1" lang="ja-JP" altLang="en-US" dirty="0">
              <a:solidFill>
                <a:srgbClr val="FF0066"/>
              </a:solidFill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D924BED-536D-42E4-AA1B-1EBAE24337E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l="18500" t="21830" r="23472" b="9403"/>
          <a:stretch/>
        </p:blipFill>
        <p:spPr>
          <a:xfrm>
            <a:off x="6995913" y="5499882"/>
            <a:ext cx="1176487" cy="784237"/>
          </a:xfrm>
          <a:prstGeom prst="rect">
            <a:avLst/>
          </a:prstGeom>
        </p:spPr>
      </p:pic>
      <p:sp>
        <p:nvSpPr>
          <p:cNvPr id="6156" name="Rectangle 48" descr="family1"/>
          <p:cNvSpPr>
            <a:spLocks noChangeArrowheads="1"/>
          </p:cNvSpPr>
          <p:nvPr/>
        </p:nvSpPr>
        <p:spPr bwMode="auto">
          <a:xfrm>
            <a:off x="8356381" y="5633149"/>
            <a:ext cx="576312" cy="618280"/>
          </a:xfrm>
          <a:prstGeom prst="rect">
            <a:avLst/>
          </a:prstGeom>
          <a:blipFill dpi="0" rotWithShape="0">
            <a:blip r:embed="rId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74295" tIns="8890" rIns="74295" bIns="8890"/>
          <a:lstStyle/>
          <a:p>
            <a:endParaRPr lang="ja-JP" altLang="ja-JP"/>
          </a:p>
        </p:txBody>
      </p:sp>
      <p:pic>
        <p:nvPicPr>
          <p:cNvPr id="4" name="図 3" descr="屋外, 水, ボート, 体 が含まれている画像&#10;&#10;自動的に生成された説明">
            <a:extLst>
              <a:ext uri="{FF2B5EF4-FFF2-40B4-BE49-F238E27FC236}">
                <a16:creationId xmlns:a16="http://schemas.microsoft.com/office/drawing/2014/main" id="{843EC1FD-04B5-8E5B-137D-2BD5BB76261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17" y="3254332"/>
            <a:ext cx="1757984" cy="1182732"/>
          </a:xfrm>
          <a:prstGeom prst="rect">
            <a:avLst/>
          </a:prstGeom>
        </p:spPr>
      </p:pic>
      <p:pic>
        <p:nvPicPr>
          <p:cNvPr id="6" name="図 5" descr="屋外, 水, 座る, 建物 が含まれている画像&#10;&#10;自動的に生成された説明">
            <a:extLst>
              <a:ext uri="{FF2B5EF4-FFF2-40B4-BE49-F238E27FC236}">
                <a16:creationId xmlns:a16="http://schemas.microsoft.com/office/drawing/2014/main" id="{B0C17A55-BE33-0824-8EB6-40D464E81B4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646" y="3254333"/>
            <a:ext cx="1540800" cy="1182731"/>
          </a:xfrm>
          <a:prstGeom prst="rect">
            <a:avLst/>
          </a:prstGeom>
        </p:spPr>
      </p:pic>
      <p:pic>
        <p:nvPicPr>
          <p:cNvPr id="8" name="図 7" descr="屋内, テーブル, 建物, 天井 が含まれている画像&#10;&#10;自動的に生成された説明">
            <a:extLst>
              <a:ext uri="{FF2B5EF4-FFF2-40B4-BE49-F238E27FC236}">
                <a16:creationId xmlns:a16="http://schemas.microsoft.com/office/drawing/2014/main" id="{F393DAC3-6E43-E6B3-E613-3553656C2F7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791" y="3245548"/>
            <a:ext cx="1692070" cy="1197951"/>
          </a:xfrm>
          <a:prstGeom prst="rect">
            <a:avLst/>
          </a:prstGeom>
        </p:spPr>
      </p:pic>
      <p:pic>
        <p:nvPicPr>
          <p:cNvPr id="10" name="図 9" descr="教会の中&#10;&#10;中程度の精度で自動的に生成された説明">
            <a:extLst>
              <a:ext uri="{FF2B5EF4-FFF2-40B4-BE49-F238E27FC236}">
                <a16:creationId xmlns:a16="http://schemas.microsoft.com/office/drawing/2014/main" id="{689229D7-B757-E397-F78C-B6B0C8655F0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046" y="3231831"/>
            <a:ext cx="1620919" cy="1197952"/>
          </a:xfrm>
          <a:prstGeom prst="rect">
            <a:avLst/>
          </a:prstGeom>
        </p:spPr>
      </p:pic>
      <p:pic>
        <p:nvPicPr>
          <p:cNvPr id="13" name="図 12" descr="草, 屋外, フィールド, グリーン が含まれている画像&#10;&#10;自動的に生成された説明">
            <a:extLst>
              <a:ext uri="{FF2B5EF4-FFF2-40B4-BE49-F238E27FC236}">
                <a16:creationId xmlns:a16="http://schemas.microsoft.com/office/drawing/2014/main" id="{F95CE98B-8BFA-FA11-4D24-8A6BA6A0174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150" y="3231831"/>
            <a:ext cx="1769591" cy="1205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タイトル 1"/>
          <p:cNvSpPr>
            <a:spLocks noGrp="1"/>
          </p:cNvSpPr>
          <p:nvPr>
            <p:ph type="title"/>
          </p:nvPr>
        </p:nvSpPr>
        <p:spPr>
          <a:xfrm>
            <a:off x="246063" y="188913"/>
            <a:ext cx="7772400" cy="431800"/>
          </a:xfrm>
        </p:spPr>
        <p:txBody>
          <a:bodyPr/>
          <a:lstStyle/>
          <a:p>
            <a:r>
              <a:rPr lang="uk-UA" altLang="ja-JP" dirty="0" smtClean="0">
                <a:latin typeface="Arial" charset="0"/>
                <a:cs typeface="Arial" charset="0"/>
              </a:rPr>
              <a:t>Виконавчий Комітет</a:t>
            </a:r>
            <a:endParaRPr lang="ja-JP" altLang="en-US" sz="2400" dirty="0">
              <a:latin typeface="Arial" charset="0"/>
              <a:cs typeface="Arial" charset="0"/>
            </a:endParaRPr>
          </a:p>
        </p:txBody>
      </p:sp>
      <p:grpSp>
        <p:nvGrpSpPr>
          <p:cNvPr id="2" name="グループ化 15"/>
          <p:cNvGrpSpPr>
            <a:grpSpLocks/>
          </p:cNvGrpSpPr>
          <p:nvPr/>
        </p:nvGrpSpPr>
        <p:grpSpPr bwMode="auto">
          <a:xfrm>
            <a:off x="269876" y="1119336"/>
            <a:ext cx="4895850" cy="5481339"/>
            <a:chOff x="609447" y="1725494"/>
            <a:chExt cx="8064897" cy="5010273"/>
          </a:xfrm>
        </p:grpSpPr>
        <p:sp>
          <p:nvSpPr>
            <p:cNvPr id="5" name="AutoShape 4"/>
            <p:cNvSpPr>
              <a:spLocks noChangeAspect="1" noChangeArrowheads="1" noTextEdit="1"/>
            </p:cNvSpPr>
            <p:nvPr/>
          </p:nvSpPr>
          <p:spPr bwMode="auto">
            <a:xfrm>
              <a:off x="609447" y="1725494"/>
              <a:ext cx="8064897" cy="5010273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2302" name="Rectangle 9"/>
            <p:cNvSpPr>
              <a:spLocks noChangeArrowheads="1"/>
            </p:cNvSpPr>
            <p:nvPr/>
          </p:nvSpPr>
          <p:spPr bwMode="auto">
            <a:xfrm>
              <a:off x="785368" y="2061849"/>
              <a:ext cx="7632848" cy="4438696"/>
            </a:xfrm>
            <a:prstGeom prst="rect">
              <a:avLst/>
            </a:prstGeom>
            <a:noFill/>
            <a:ln w="76200" cap="rnd">
              <a:solidFill>
                <a:srgbClr val="808080"/>
              </a:solidFill>
              <a:prstDash val="sysDot"/>
              <a:miter lim="800000"/>
              <a:headEnd/>
              <a:tailEnd/>
            </a:ln>
          </p:spPr>
          <p:txBody>
            <a:bodyPr anchor="ctr"/>
            <a:lstStyle/>
            <a:p>
              <a:endParaRPr lang="ja-JP" altLang="en-US"/>
            </a:p>
          </p:txBody>
        </p:sp>
        <p:sp>
          <p:nvSpPr>
            <p:cNvPr id="9" name="角丸四角形 8"/>
            <p:cNvSpPr/>
            <p:nvPr/>
          </p:nvSpPr>
          <p:spPr bwMode="auto">
            <a:xfrm>
              <a:off x="1360374" y="3107722"/>
              <a:ext cx="3096343" cy="2151350"/>
            </a:xfrm>
            <a:prstGeom prst="roundRect">
              <a:avLst/>
            </a:prstGeom>
            <a:gradFill>
              <a:gsLst>
                <a:gs pos="0">
                  <a:schemeClr val="accent1">
                    <a:lumMod val="5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 anchorCtr="1"/>
            <a:lstStyle/>
            <a:p>
              <a:pPr algn="ctr">
                <a:defRPr/>
              </a:pPr>
              <a:r>
                <a:rPr lang="uk-UA" altLang="ja-JP" sz="2000" dirty="0" err="1" smtClean="0">
                  <a:solidFill>
                    <a:schemeClr val="tx1"/>
                  </a:solidFill>
                </a:rPr>
                <a:t>НАДС</a:t>
              </a:r>
              <a:endParaRPr lang="en-US" altLang="ja-JP" sz="2000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r>
                <a:rPr lang="uk-UA" altLang="ja-JP" sz="1200" b="0" dirty="0" smtClean="0">
                  <a:solidFill>
                    <a:schemeClr val="tx1"/>
                  </a:solidFill>
                </a:rPr>
                <a:t>Національне агентство України з питань державної служби</a:t>
              </a:r>
              <a:endParaRPr lang="en-US" altLang="ja-JP" sz="1200" b="0" dirty="0">
                <a:solidFill>
                  <a:schemeClr val="tx1"/>
                </a:solidFill>
              </a:endParaRPr>
            </a:p>
          </p:txBody>
        </p:sp>
        <p:sp>
          <p:nvSpPr>
            <p:cNvPr id="12" name="角丸四角形 11"/>
            <p:cNvSpPr/>
            <p:nvPr/>
          </p:nvSpPr>
          <p:spPr bwMode="auto">
            <a:xfrm>
              <a:off x="4913758" y="4676379"/>
              <a:ext cx="3096343" cy="1183050"/>
            </a:xfrm>
            <a:prstGeom prst="roundRect">
              <a:avLst/>
            </a:prstGeom>
            <a:gradFill>
              <a:gsLst>
                <a:gs pos="0">
                  <a:srgbClr val="00B0F0"/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 anchorCtr="1"/>
            <a:lstStyle/>
            <a:p>
              <a:pPr algn="ctr">
                <a:defRPr/>
              </a:pPr>
              <a:endParaRPr lang="uk-UA" altLang="ja-JP" sz="2000" dirty="0" smtClean="0">
                <a:solidFill>
                  <a:schemeClr val="tx1"/>
                </a:solidFill>
              </a:endParaRPr>
            </a:p>
            <a:p>
              <a:pPr algn="ctr">
                <a:defRPr/>
              </a:pPr>
              <a:r>
                <a:rPr lang="en-US" altLang="ja-JP" sz="2000" dirty="0" smtClean="0">
                  <a:solidFill>
                    <a:schemeClr val="tx1"/>
                  </a:solidFill>
                </a:rPr>
                <a:t>JICA</a:t>
              </a:r>
              <a:endParaRPr lang="uk-UA" altLang="ja-JP" sz="2000" dirty="0" smtClean="0">
                <a:solidFill>
                  <a:schemeClr val="tx1"/>
                </a:solidFill>
              </a:endParaRPr>
            </a:p>
            <a:p>
              <a:pPr algn="ctr">
                <a:defRPr/>
              </a:pPr>
              <a:r>
                <a:rPr lang="uk-UA" altLang="ja-JP" sz="1200" b="0" dirty="0" smtClean="0">
                  <a:solidFill>
                    <a:schemeClr val="tx1"/>
                  </a:solidFill>
                </a:rPr>
                <a:t>Японське агентство міжнародного співробітництва </a:t>
              </a:r>
              <a:endParaRPr lang="en-US" altLang="ja-JP" sz="1200" b="0" dirty="0" smtClean="0">
                <a:solidFill>
                  <a:schemeClr val="tx1"/>
                </a:solidFill>
              </a:endParaRPr>
            </a:p>
            <a:p>
              <a:pPr algn="ctr">
                <a:defRPr/>
              </a:pPr>
              <a:endParaRPr lang="uk-UA" altLang="ja-JP" sz="2000" dirty="0" smtClean="0">
                <a:solidFill>
                  <a:schemeClr val="tx1"/>
                </a:solidFill>
              </a:endParaRPr>
            </a:p>
            <a:p>
              <a:pPr algn="ctr">
                <a:defRPr/>
              </a:pPr>
              <a:endParaRPr lang="en-US" altLang="ja-JP" sz="1300" dirty="0">
                <a:solidFill>
                  <a:schemeClr val="tx1"/>
                </a:solidFill>
              </a:endParaRPr>
            </a:p>
          </p:txBody>
        </p:sp>
        <p:sp>
          <p:nvSpPr>
            <p:cNvPr id="13" name="角丸四角形 12"/>
            <p:cNvSpPr/>
            <p:nvPr/>
          </p:nvSpPr>
          <p:spPr bwMode="auto">
            <a:xfrm>
              <a:off x="4943628" y="2813858"/>
              <a:ext cx="3096343" cy="1270671"/>
            </a:xfrm>
            <a:prstGeom prst="round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91440" tIns="45720" rIns="91440" bIns="45720" anchor="ctr" anchorCtr="1"/>
            <a:lstStyle/>
            <a:p>
              <a:pPr algn="ctr">
                <a:defRPr/>
              </a:pPr>
              <a:r>
                <a:rPr lang="uk-UA" altLang="ja-JP" sz="2000" dirty="0" smtClean="0">
                  <a:solidFill>
                    <a:schemeClr val="tx1"/>
                  </a:solidFill>
                </a:rPr>
                <a:t>Посольство Японії в Україні</a:t>
              </a:r>
              <a:endParaRPr lang="en-US" altLang="ja-JP" sz="1200" b="0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5323186" y="1350532"/>
            <a:ext cx="3646189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tabLst>
                <a:tab pos="1160463" algn="l"/>
              </a:tabLst>
              <a:defRPr/>
            </a:pPr>
            <a:r>
              <a:rPr lang="uk-UA" altLang="ja-JP" sz="2400" kern="0" dirty="0" smtClean="0">
                <a:solidFill>
                  <a:srgbClr val="000066"/>
                </a:solidFill>
                <a:latin typeface="Arial" charset="0"/>
                <a:ea typeface="+mn-ea"/>
              </a:rPr>
              <a:t>Виконавчий комітет</a:t>
            </a:r>
            <a:endParaRPr lang="en-US" altLang="ja-JP" sz="2400" kern="0" dirty="0">
              <a:solidFill>
                <a:srgbClr val="000066"/>
              </a:solidFill>
              <a:latin typeface="Arial" charset="0"/>
              <a:ea typeface="+mn-ea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tabLst>
                <a:tab pos="1160463" algn="l"/>
              </a:tabLst>
              <a:defRPr/>
            </a:pPr>
            <a:endParaRPr lang="en-US" altLang="ja-JP" sz="800" kern="0" dirty="0">
              <a:solidFill>
                <a:srgbClr val="000066"/>
              </a:solidFill>
              <a:latin typeface="Arial" charset="0"/>
              <a:ea typeface="+mn-ea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tabLst>
                <a:tab pos="1160463" algn="l"/>
              </a:tabLst>
              <a:defRPr/>
            </a:pPr>
            <a:r>
              <a:rPr lang="uk-UA" altLang="ja-JP" sz="1600" kern="0" dirty="0" smtClean="0">
                <a:latin typeface="Arial" charset="0"/>
                <a:ea typeface="+mn-ea"/>
              </a:rPr>
              <a:t>Прийняття рішень по проекту </a:t>
            </a:r>
            <a:r>
              <a:rPr lang="en-US" altLang="ja-JP" sz="1600" kern="0" dirty="0" smtClean="0">
                <a:latin typeface="Arial" charset="0"/>
                <a:ea typeface="+mn-ea"/>
              </a:rPr>
              <a:t>JDS</a:t>
            </a:r>
            <a:endParaRPr lang="en-US" altLang="ja-JP" sz="1600" kern="0" dirty="0">
              <a:latin typeface="Arial" charset="0"/>
              <a:ea typeface="+mn-ea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n"/>
              <a:tabLst>
                <a:tab pos="1160463" algn="l"/>
              </a:tabLst>
              <a:defRPr/>
            </a:pPr>
            <a:r>
              <a:rPr lang="uk-UA" altLang="ja-JP" sz="1600" b="0" kern="0" dirty="0" smtClean="0">
                <a:latin typeface="Arial" charset="0"/>
                <a:ea typeface="+mn-ea"/>
              </a:rPr>
              <a:t>Визначення приймаючих університетів</a:t>
            </a:r>
            <a:endParaRPr lang="en-US" altLang="ja-JP" sz="1600" b="0" kern="0" dirty="0">
              <a:latin typeface="Arial" charset="0"/>
              <a:ea typeface="+mn-ea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n"/>
              <a:tabLst>
                <a:tab pos="1160463" algn="l"/>
              </a:tabLst>
              <a:defRPr/>
            </a:pPr>
            <a:r>
              <a:rPr lang="uk-UA" altLang="ja-JP" sz="1600" b="0" kern="0" dirty="0" smtClean="0">
                <a:latin typeface="Arial" charset="0"/>
                <a:ea typeface="+mn-ea"/>
              </a:rPr>
              <a:t>Організація відбору кандидатів</a:t>
            </a:r>
            <a:endParaRPr lang="en-US" altLang="ja-JP" sz="1600" b="0" kern="0" dirty="0" smtClean="0">
              <a:latin typeface="Arial" charset="0"/>
              <a:ea typeface="+mn-ea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n"/>
              <a:tabLst>
                <a:tab pos="1160463" algn="l"/>
              </a:tabLst>
              <a:defRPr/>
            </a:pPr>
            <a:r>
              <a:rPr lang="uk-UA" altLang="ja-JP" sz="1600" b="0" kern="0" dirty="0" smtClean="0">
                <a:latin typeface="Arial" charset="0"/>
                <a:ea typeface="+mn-ea"/>
              </a:rPr>
              <a:t>Затвердження успішних фіналістів</a:t>
            </a:r>
            <a:endParaRPr lang="en-US" altLang="ja-JP" sz="2000" kern="0" dirty="0">
              <a:solidFill>
                <a:srgbClr val="000066"/>
              </a:solidFill>
              <a:latin typeface="Arial" charset="0"/>
              <a:ea typeface="+mn-ea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5386905" y="3751663"/>
            <a:ext cx="3505228" cy="2923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tabLst>
                <a:tab pos="1160463" algn="l"/>
              </a:tabLst>
              <a:defRPr/>
            </a:pPr>
            <a:endParaRPr lang="en-US" altLang="ja-JP" sz="1200" kern="0" dirty="0">
              <a:solidFill>
                <a:srgbClr val="000066"/>
              </a:solidFill>
              <a:latin typeface="Arial" charset="0"/>
              <a:ea typeface="+mn-ea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tabLst>
                <a:tab pos="1160463" algn="l"/>
              </a:tabLst>
              <a:defRPr/>
            </a:pPr>
            <a:r>
              <a:rPr lang="en-US" altLang="ja-JP" sz="1200" kern="0" dirty="0" smtClean="0">
                <a:solidFill>
                  <a:srgbClr val="000066"/>
                </a:solidFill>
                <a:latin typeface="Arial" charset="0"/>
                <a:ea typeface="+mn-ea"/>
              </a:rPr>
              <a:t>(</a:t>
            </a:r>
            <a:r>
              <a:rPr lang="uk-UA" altLang="ja-JP" sz="1200" kern="0" dirty="0" smtClean="0">
                <a:solidFill>
                  <a:srgbClr val="000066"/>
                </a:solidFill>
                <a:latin typeface="Arial" charset="0"/>
                <a:ea typeface="+mn-ea"/>
              </a:rPr>
              <a:t>Японське агентство міжнародного співробітництва</a:t>
            </a:r>
            <a:r>
              <a:rPr lang="en-US" altLang="ja-JP" sz="1200" kern="0" dirty="0" smtClean="0">
                <a:solidFill>
                  <a:srgbClr val="000066"/>
                </a:solidFill>
                <a:latin typeface="Arial" charset="0"/>
                <a:ea typeface="+mn-ea"/>
              </a:rPr>
              <a:t>)</a:t>
            </a:r>
            <a:endParaRPr lang="en-US" altLang="ja-JP" sz="1200" kern="0" dirty="0">
              <a:solidFill>
                <a:srgbClr val="000066"/>
              </a:solidFill>
              <a:latin typeface="Arial" charset="0"/>
              <a:ea typeface="+mn-ea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tabLst>
                <a:tab pos="1160463" algn="l"/>
              </a:tabLst>
              <a:defRPr/>
            </a:pPr>
            <a:endParaRPr lang="en-US" altLang="ja-JP" sz="800" kern="0" dirty="0">
              <a:solidFill>
                <a:srgbClr val="000066"/>
              </a:solidFill>
              <a:latin typeface="Arial" charset="0"/>
              <a:ea typeface="+mn-ea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tabLst>
                <a:tab pos="1160463" algn="l"/>
              </a:tabLst>
              <a:defRPr/>
            </a:pPr>
            <a:r>
              <a:rPr lang="uk-UA" altLang="ja-JP" sz="1500" kern="0" dirty="0" smtClean="0">
                <a:latin typeface="Arial" charset="0"/>
                <a:ea typeface="+mn-ea"/>
              </a:rPr>
              <a:t>Керуючий Проектом </a:t>
            </a:r>
            <a:r>
              <a:rPr lang="en-US" altLang="ja-JP" sz="1500" kern="0" dirty="0" smtClean="0">
                <a:latin typeface="Arial" charset="0"/>
                <a:ea typeface="+mn-ea"/>
              </a:rPr>
              <a:t>JDS</a:t>
            </a:r>
            <a:endParaRPr lang="en-US" altLang="ja-JP" sz="1500" kern="0" dirty="0">
              <a:latin typeface="Arial" charset="0"/>
              <a:ea typeface="+mn-ea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tabLst>
                <a:tab pos="1160463" algn="l"/>
              </a:tabLst>
              <a:defRPr/>
            </a:pPr>
            <a:r>
              <a:rPr lang="uk-UA" altLang="ja-JP" sz="1600" b="0" kern="0" dirty="0" smtClean="0">
                <a:latin typeface="Arial" charset="0"/>
                <a:ea typeface="+mn-ea"/>
              </a:rPr>
              <a:t>Сприяє реалізації проекту шляхом:</a:t>
            </a:r>
            <a:endParaRPr lang="en-US" altLang="ja-JP" sz="1600" b="0" kern="0" dirty="0">
              <a:latin typeface="Arial" charset="0"/>
              <a:ea typeface="+mn-ea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n"/>
              <a:tabLst>
                <a:tab pos="1160463" algn="l"/>
              </a:tabLst>
              <a:defRPr/>
            </a:pPr>
            <a:r>
              <a:rPr lang="uk-UA" altLang="ja-JP" sz="1600" b="0" kern="0" dirty="0" smtClean="0">
                <a:latin typeface="Arial" charset="0"/>
                <a:ea typeface="+mn-ea"/>
              </a:rPr>
              <a:t>Інформування про проект</a:t>
            </a:r>
            <a:endParaRPr lang="en-US" altLang="ja-JP" sz="1600" b="0" kern="0" dirty="0">
              <a:latin typeface="Arial" charset="0"/>
              <a:ea typeface="+mn-ea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n"/>
              <a:tabLst>
                <a:tab pos="1160463" algn="l"/>
              </a:tabLst>
              <a:defRPr/>
            </a:pPr>
            <a:r>
              <a:rPr lang="uk-UA" altLang="ja-JP" sz="1600" b="0" kern="0" dirty="0" smtClean="0">
                <a:latin typeface="Arial" charset="0"/>
                <a:ea typeface="+mn-ea"/>
              </a:rPr>
              <a:t>Проведення </a:t>
            </a:r>
            <a:r>
              <a:rPr lang="uk-UA" altLang="ja-JP" sz="1600" b="0" kern="0" dirty="0" err="1" smtClean="0">
                <a:latin typeface="Arial" charset="0"/>
                <a:ea typeface="+mn-ea"/>
              </a:rPr>
              <a:t>рекрутингу</a:t>
            </a:r>
            <a:r>
              <a:rPr lang="uk-UA" altLang="ja-JP" sz="1600" b="0" kern="0" dirty="0" smtClean="0">
                <a:latin typeface="Arial" charset="0"/>
                <a:ea typeface="+mn-ea"/>
              </a:rPr>
              <a:t> та відбору</a:t>
            </a:r>
            <a:endParaRPr lang="en-US" altLang="ja-JP" sz="1600" b="0" kern="0" dirty="0">
              <a:latin typeface="Arial" charset="0"/>
              <a:ea typeface="+mn-ea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n"/>
              <a:tabLst>
                <a:tab pos="1160463" algn="l"/>
              </a:tabLst>
              <a:defRPr/>
            </a:pPr>
            <a:r>
              <a:rPr lang="uk-UA" altLang="ja-JP" sz="1600" b="0" kern="0" dirty="0" smtClean="0">
                <a:latin typeface="Arial" charset="0"/>
                <a:ea typeface="+mn-ea"/>
              </a:rPr>
              <a:t>Роз'яснювальних брифінгів</a:t>
            </a:r>
            <a:endParaRPr lang="en-US" altLang="ja-JP" sz="1600" b="0" kern="0" dirty="0">
              <a:latin typeface="Arial" charset="0"/>
              <a:ea typeface="+mn-ea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n"/>
              <a:tabLst>
                <a:tab pos="1160463" algn="l"/>
              </a:tabLst>
              <a:defRPr/>
            </a:pPr>
            <a:r>
              <a:rPr lang="uk-UA" altLang="ja-JP" sz="1600" b="0" kern="0" dirty="0" smtClean="0">
                <a:latin typeface="Arial" charset="0"/>
                <a:ea typeface="+mn-ea"/>
              </a:rPr>
              <a:t>Надання підтримки в Японії</a:t>
            </a:r>
            <a:endParaRPr lang="en-US" altLang="ja-JP" sz="1600" b="0" kern="0" dirty="0">
              <a:latin typeface="Arial" charset="0"/>
              <a:ea typeface="+mn-ea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n"/>
              <a:tabLst>
                <a:tab pos="1160463" algn="l"/>
              </a:tabLst>
              <a:defRPr/>
            </a:pPr>
            <a:r>
              <a:rPr lang="uk-UA" altLang="ja-JP" sz="1600" b="0" kern="0" dirty="0" smtClean="0">
                <a:latin typeface="Arial" charset="0"/>
                <a:ea typeface="+mn-ea"/>
              </a:rPr>
              <a:t>Виплати стипендій, тощо</a:t>
            </a:r>
            <a:r>
              <a:rPr lang="en-US" altLang="ja-JP" sz="1600" b="0" kern="0" dirty="0" smtClean="0">
                <a:latin typeface="Arial" charset="0"/>
                <a:ea typeface="+mn-ea"/>
              </a:rPr>
              <a:t>.</a:t>
            </a:r>
            <a:endParaRPr lang="en-US" altLang="ja-JP" sz="1600" b="0" kern="0" dirty="0">
              <a:latin typeface="Arial" charset="0"/>
              <a:ea typeface="+mn-ea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tabLst>
                <a:tab pos="1160463" algn="l"/>
              </a:tabLst>
              <a:defRPr/>
            </a:pPr>
            <a:endParaRPr lang="en-US" altLang="ja-JP" sz="2000" kern="0" dirty="0">
              <a:solidFill>
                <a:srgbClr val="000066"/>
              </a:solidFill>
              <a:latin typeface="Arial" charset="0"/>
              <a:ea typeface="+mn-ea"/>
            </a:endParaRPr>
          </a:p>
        </p:txBody>
      </p:sp>
      <p:pic>
        <p:nvPicPr>
          <p:cNvPr id="17" name="図 16" descr="ロゴ(JICE).gif"/>
          <p:cNvPicPr/>
          <p:nvPr/>
        </p:nvPicPr>
        <p:blipFill>
          <a:blip r:embed="rId3" cstate="print"/>
          <a:srcRect t="6737" b="6581"/>
          <a:stretch>
            <a:fillRect/>
          </a:stretch>
        </p:blipFill>
        <p:spPr>
          <a:xfrm>
            <a:off x="5459413" y="3401476"/>
            <a:ext cx="768350" cy="579437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</p:spPr>
      </p:pic>
      <p:pic>
        <p:nvPicPr>
          <p:cNvPr id="12297" name="Picture 23" descr="20091113_13853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26064" y="1216057"/>
            <a:ext cx="691872" cy="4632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" name="タイトル 1"/>
          <p:cNvSpPr txBox="1">
            <a:spLocks/>
          </p:cNvSpPr>
          <p:nvPr/>
        </p:nvSpPr>
        <p:spPr bwMode="auto">
          <a:xfrm>
            <a:off x="7308850" y="188913"/>
            <a:ext cx="16605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ja-JP" altLang="en-US" sz="3600" kern="0">
              <a:solidFill>
                <a:srgbClr val="FFFF00"/>
              </a:solidFill>
              <a:latin typeface="Arial" charset="0"/>
              <a:ea typeface="+mj-ea"/>
              <a:cs typeface="Arial" charset="0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75C5BE9E-675A-4B3B-950D-3D8D82E1166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18500" t="21830" r="23472" b="9403"/>
          <a:stretch/>
        </p:blipFill>
        <p:spPr>
          <a:xfrm>
            <a:off x="467544" y="1237992"/>
            <a:ext cx="671317" cy="447494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11170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タイトル 1"/>
          <p:cNvSpPr>
            <a:spLocks noGrp="1"/>
          </p:cNvSpPr>
          <p:nvPr>
            <p:ph type="title"/>
          </p:nvPr>
        </p:nvSpPr>
        <p:spPr>
          <a:xfrm>
            <a:off x="246063" y="188913"/>
            <a:ext cx="7772400" cy="431800"/>
          </a:xfrm>
        </p:spPr>
        <p:txBody>
          <a:bodyPr/>
          <a:lstStyle/>
          <a:p>
            <a:r>
              <a:rPr lang="uk-UA" altLang="ja-JP" sz="3200" dirty="0" smtClean="0">
                <a:latin typeface="Arial" charset="0"/>
                <a:cs typeface="Arial" charset="0"/>
              </a:rPr>
              <a:t>Структура українського проекту </a:t>
            </a:r>
            <a:r>
              <a:rPr lang="en-US" altLang="ja-JP" sz="3200" dirty="0" smtClean="0">
                <a:latin typeface="Arial" charset="0"/>
                <a:cs typeface="Arial" charset="0"/>
              </a:rPr>
              <a:t>JDS</a:t>
            </a:r>
            <a:endParaRPr lang="ja-JP" altLang="en-US" sz="3200" dirty="0">
              <a:latin typeface="Arial" charset="0"/>
              <a:cs typeface="Arial" charset="0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 bwMode="auto">
          <a:xfrm>
            <a:off x="7308850" y="188913"/>
            <a:ext cx="16605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ＭＳ Ｐゴシック"/>
              <a:cs typeface="Arial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040FECB-5DAA-F581-87C3-AFF4EF666E15}"/>
              </a:ext>
            </a:extLst>
          </p:cNvPr>
          <p:cNvSpPr txBox="1"/>
          <p:nvPr/>
        </p:nvSpPr>
        <p:spPr>
          <a:xfrm>
            <a:off x="1421507" y="6372664"/>
            <a:ext cx="6020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*</a:t>
            </a:r>
            <a:r>
              <a:rPr kumimoji="1" lang="uk-UA" altLang="ja-JP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 Університети можуть прийняти 5 учасників, але  діюча квота складає</a:t>
            </a:r>
            <a:r>
              <a:rPr kumimoji="1" lang="en-US" altLang="ja-JP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4.</a:t>
            </a:r>
            <a:endParaRPr kumimoji="1" lang="ja-JP" altLang="ja-JP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ＭＳ Ｐゴシック" pitchFamily="50" charset="-128"/>
              <a:cs typeface="Tahoma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393896" y="1003103"/>
          <a:ext cx="8496887" cy="5355353"/>
        </p:xfrm>
        <a:graphic>
          <a:graphicData uri="http://schemas.openxmlformats.org/drawingml/2006/table">
            <a:tbl>
              <a:tblPr/>
              <a:tblGrid>
                <a:gridCol w="1631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5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637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62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855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800" kern="100" dirty="0">
                        <a:latin typeface="Calibri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kern="100" dirty="0">
                          <a:latin typeface="Calibri"/>
                          <a:ea typeface="MS Mincho"/>
                          <a:cs typeface="Times New Roman"/>
                        </a:rPr>
                        <a:t>Програма</a:t>
                      </a:r>
                      <a:r>
                        <a:rPr lang="uk-UA" sz="1400" kern="100" dirty="0">
                          <a:latin typeface="Calibri"/>
                          <a:ea typeface="MS Mincho"/>
                          <a:cs typeface="Times New Roman"/>
                        </a:rPr>
                        <a:t/>
                      </a:r>
                      <a:br>
                        <a:rPr lang="uk-UA" sz="1400" kern="100" dirty="0">
                          <a:latin typeface="Calibri"/>
                          <a:ea typeface="MS Mincho"/>
                          <a:cs typeface="Times New Roman"/>
                        </a:rPr>
                      </a:br>
                      <a:r>
                        <a:rPr lang="uk-UA" sz="1400" kern="100" dirty="0">
                          <a:latin typeface="Calibri"/>
                          <a:ea typeface="MS Mincho"/>
                          <a:cs typeface="Times New Roman"/>
                        </a:rPr>
                        <a:t>(Пріоритетна сфера)</a:t>
                      </a:r>
                      <a:endParaRPr lang="ru-RU" sz="1400" kern="1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5792" marR="45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1400" kern="100">
                        <a:latin typeface="Calibri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kern="100">
                          <a:latin typeface="Calibri"/>
                          <a:ea typeface="MS Mincho"/>
                          <a:cs typeface="Times New Roman"/>
                        </a:rPr>
                        <a:t>Компонент</a:t>
                      </a:r>
                      <a:r>
                        <a:rPr lang="uk-UA" sz="1400" kern="100">
                          <a:latin typeface="Calibri"/>
                          <a:ea typeface="MS Mincho"/>
                          <a:cs typeface="Times New Roman"/>
                        </a:rPr>
                        <a:t/>
                      </a:r>
                      <a:br>
                        <a:rPr lang="uk-UA" sz="1400" kern="100">
                          <a:latin typeface="Calibri"/>
                          <a:ea typeface="MS Mincho"/>
                          <a:cs typeface="Times New Roman"/>
                        </a:rPr>
                      </a:br>
                      <a:r>
                        <a:rPr lang="uk-UA" sz="1400" kern="100">
                          <a:latin typeface="Calibri"/>
                          <a:ea typeface="MS Mincho"/>
                          <a:cs typeface="Times New Roman"/>
                        </a:rPr>
                        <a:t>(Проблеми розвитку)</a:t>
                      </a:r>
                      <a:endParaRPr lang="ru-RU" sz="1400" kern="1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5792" marR="45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1400" kern="100" dirty="0">
                        <a:latin typeface="Calibri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kern="100" dirty="0">
                          <a:latin typeface="Calibri"/>
                          <a:ea typeface="MS Mincho"/>
                          <a:cs typeface="Times New Roman"/>
                        </a:rPr>
                        <a:t>Приймаючий університет</a:t>
                      </a:r>
                      <a:endParaRPr lang="ru-RU" sz="1400" kern="100" dirty="0">
                        <a:latin typeface="Calibri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kern="100" dirty="0">
                          <a:latin typeface="Calibri"/>
                          <a:ea typeface="MS Mincho"/>
                          <a:cs typeface="Times New Roman"/>
                        </a:rPr>
                        <a:t>Магістратура</a:t>
                      </a:r>
                      <a:endParaRPr lang="ru-RU" sz="1400" kern="1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5792" marR="45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1400" kern="100" dirty="0">
                        <a:latin typeface="Calibri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kern="100" dirty="0">
                          <a:latin typeface="Calibri"/>
                          <a:ea typeface="MS Mincho"/>
                          <a:cs typeface="Times New Roman"/>
                        </a:rPr>
                        <a:t>Кількість учасників</a:t>
                      </a:r>
                      <a:endParaRPr lang="ru-RU" sz="1400" kern="1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5792" marR="45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2673">
                <a:tc row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800" kern="100" dirty="0">
                        <a:latin typeface="Calibri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400" b="1" kern="100" dirty="0" smtClean="0">
                        <a:latin typeface="Calibri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400" b="1" kern="100" dirty="0" smtClean="0">
                        <a:latin typeface="Calibri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400" b="1" kern="100" dirty="0" smtClean="0">
                        <a:latin typeface="Calibri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400" b="1" kern="100" dirty="0" smtClean="0">
                        <a:latin typeface="Calibri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400" b="1" kern="100" dirty="0" smtClean="0">
                        <a:latin typeface="Calibri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400" b="1" kern="100" dirty="0" smtClean="0">
                        <a:latin typeface="Calibri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kern="100" dirty="0" smtClean="0">
                          <a:latin typeface="Calibri"/>
                          <a:ea typeface="MS Mincho"/>
                          <a:cs typeface="Times New Roman"/>
                        </a:rPr>
                        <a:t>1</a:t>
                      </a:r>
                      <a:r>
                        <a:rPr lang="uk-UA" sz="1800" b="1" kern="100" dirty="0">
                          <a:latin typeface="Calibri"/>
                          <a:ea typeface="MS Mincho"/>
                          <a:cs typeface="Times New Roman"/>
                        </a:rPr>
                        <a:t>. Зміцнення управлінських функцій</a:t>
                      </a:r>
                      <a:endParaRPr lang="ru-RU" sz="1800" kern="1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5792" marR="45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kern="100" dirty="0">
                          <a:latin typeface="Calibri"/>
                          <a:ea typeface="MS Mincho"/>
                          <a:cs typeface="Times New Roman"/>
                        </a:rPr>
                        <a:t>1-1. Зміцнення управлінської складової</a:t>
                      </a:r>
                      <a:endParaRPr lang="ru-RU" sz="1400" kern="100" dirty="0">
                        <a:latin typeface="Calibri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kern="100" dirty="0">
                          <a:latin typeface="Calibri"/>
                          <a:ea typeface="MS Mincho"/>
                          <a:cs typeface="Times New Roman"/>
                        </a:rPr>
                        <a:t>Можливі напрямки навчання:</a:t>
                      </a:r>
                      <a:br>
                        <a:rPr lang="uk-UA" sz="1400" kern="100" dirty="0">
                          <a:latin typeface="Calibri"/>
                          <a:ea typeface="MS Mincho"/>
                          <a:cs typeface="Times New Roman"/>
                        </a:rPr>
                      </a:br>
                      <a:r>
                        <a:rPr lang="uk-UA" sz="1400" kern="100" dirty="0">
                          <a:latin typeface="Calibri"/>
                          <a:ea typeface="MS Mincho"/>
                          <a:cs typeface="Times New Roman"/>
                        </a:rPr>
                        <a:t>Державна політика, Державне управління /Адміністрування, Антикорупційна діяльність, Місцеве самоуправління</a:t>
                      </a:r>
                      <a:endParaRPr lang="ru-RU" sz="1400" kern="1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5792" marR="457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kern="100" dirty="0">
                          <a:solidFill>
                            <a:srgbClr val="C00000"/>
                          </a:solidFill>
                          <a:latin typeface="Calibri"/>
                          <a:ea typeface="MS Mincho"/>
                          <a:cs typeface="Times New Roman"/>
                        </a:rPr>
                        <a:t>Міжнародний Університет Японії</a:t>
                      </a:r>
                      <a:endParaRPr lang="ru-RU" sz="1400" kern="100" dirty="0">
                        <a:latin typeface="Calibri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kern="100" dirty="0">
                          <a:latin typeface="Calibri"/>
                          <a:ea typeface="MS Mincho"/>
                          <a:cs typeface="Times New Roman"/>
                        </a:rPr>
                        <a:t>Магістратура з міжнародних відносин Міжнародна програма державної політики, 1 рік</a:t>
                      </a:r>
                      <a:endParaRPr lang="ru-RU" sz="1400" kern="1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5792" marR="45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kern="100">
                          <a:latin typeface="Calibri"/>
                          <a:ea typeface="MS Mincho"/>
                          <a:cs typeface="Times New Roman"/>
                        </a:rPr>
                        <a:t>2</a:t>
                      </a:r>
                      <a:endParaRPr lang="ru-RU" sz="1400" kern="1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5792" marR="457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68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kern="100" dirty="0">
                          <a:solidFill>
                            <a:srgbClr val="C00000"/>
                          </a:solidFill>
                          <a:latin typeface="Calibri"/>
                          <a:ea typeface="MS Mincho"/>
                          <a:cs typeface="Times New Roman"/>
                        </a:rPr>
                        <a:t>Університет </a:t>
                      </a:r>
                      <a:r>
                        <a:rPr lang="uk-UA" sz="1400" b="1" kern="100" dirty="0" err="1">
                          <a:solidFill>
                            <a:srgbClr val="C00000"/>
                          </a:solidFill>
                          <a:latin typeface="Calibri"/>
                          <a:ea typeface="MS Mincho"/>
                          <a:cs typeface="Times New Roman"/>
                        </a:rPr>
                        <a:t>Rikkyo</a:t>
                      </a:r>
                      <a:r>
                        <a:rPr lang="uk-UA" sz="1400" b="1" kern="100" dirty="0">
                          <a:solidFill>
                            <a:srgbClr val="C00000"/>
                          </a:solidFill>
                          <a:latin typeface="Calibri"/>
                          <a:ea typeface="MS Mincho"/>
                          <a:cs typeface="Times New Roman"/>
                        </a:rPr>
                        <a:t> </a:t>
                      </a:r>
                      <a:endParaRPr lang="ru-RU" sz="1400" kern="100" dirty="0">
                        <a:latin typeface="Calibri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kern="100" dirty="0">
                          <a:latin typeface="Calibri"/>
                          <a:ea typeface="MS Mincho"/>
                          <a:cs typeface="Times New Roman"/>
                        </a:rPr>
                        <a:t>Магістратура з вивчення соціального проектування, курс на Магістра соціального проектування та адміністрування (MSDA), 2 роки (перший рік в Японії та другий рік в Україні)</a:t>
                      </a:r>
                      <a:endParaRPr lang="ru-RU" sz="1400" kern="1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5792" marR="45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kern="100">
                          <a:latin typeface="Calibri"/>
                          <a:ea typeface="MS Mincho"/>
                          <a:cs typeface="Times New Roman"/>
                        </a:rPr>
                        <a:t>1</a:t>
                      </a:r>
                      <a:endParaRPr lang="ru-RU" sz="1400" kern="1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5792" marR="457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26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kern="100" dirty="0">
                          <a:latin typeface="Calibri"/>
                          <a:ea typeface="MS Mincho"/>
                          <a:cs typeface="Times New Roman"/>
                        </a:rPr>
                        <a:t>1-2. Підвищення рівня економічного планування/політики</a:t>
                      </a:r>
                      <a:endParaRPr lang="ru-RU" sz="1400" kern="100" dirty="0">
                        <a:latin typeface="Calibri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kern="100" dirty="0">
                          <a:latin typeface="Calibri"/>
                          <a:ea typeface="MS Mincho"/>
                          <a:cs typeface="Times New Roman"/>
                        </a:rPr>
                        <a:t>Можливі напрямки навчання:</a:t>
                      </a:r>
                      <a:endParaRPr lang="ru-RU" sz="1400" kern="100" dirty="0">
                        <a:latin typeface="Calibri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kern="100" dirty="0">
                          <a:latin typeface="Calibri"/>
                          <a:ea typeface="MS Mincho"/>
                          <a:cs typeface="Times New Roman"/>
                        </a:rPr>
                        <a:t>Економічна теорія (</a:t>
                      </a:r>
                      <a:r>
                        <a:rPr lang="uk-UA" sz="1400" kern="100" dirty="0" err="1" smtClean="0">
                          <a:latin typeface="Calibri"/>
                          <a:ea typeface="MS Mincho"/>
                          <a:cs typeface="Times New Roman"/>
                        </a:rPr>
                        <a:t>макро</a:t>
                      </a:r>
                      <a:r>
                        <a:rPr lang="uk-UA" sz="1400" kern="100" dirty="0" smtClean="0">
                          <a:latin typeface="Calibri"/>
                          <a:ea typeface="MS Mincho"/>
                          <a:cs typeface="Times New Roman"/>
                        </a:rPr>
                        <a:t>/</a:t>
                      </a:r>
                      <a:r>
                        <a:rPr lang="uk-UA" sz="1400" kern="100" dirty="0" err="1" smtClean="0">
                          <a:latin typeface="Calibri"/>
                          <a:ea typeface="MS Mincho"/>
                          <a:cs typeface="Times New Roman"/>
                        </a:rPr>
                        <a:t>мікро</a:t>
                      </a:r>
                      <a:r>
                        <a:rPr lang="uk-UA" sz="1400" kern="100" dirty="0">
                          <a:latin typeface="Calibri"/>
                          <a:ea typeface="MS Mincho"/>
                          <a:cs typeface="Times New Roman"/>
                        </a:rPr>
                        <a:t>), Управління державними фінансами /державні інвестиції, Фінансова політика, Сприяння промисловому розвитку та інвестиціям</a:t>
                      </a:r>
                      <a:endParaRPr lang="ru-RU" sz="1400" kern="1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5792" marR="457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kern="100" dirty="0">
                          <a:solidFill>
                            <a:srgbClr val="C00000"/>
                          </a:solidFill>
                          <a:latin typeface="Calibri"/>
                          <a:ea typeface="MS Mincho"/>
                          <a:cs typeface="Times New Roman"/>
                        </a:rPr>
                        <a:t>Міжнародний Університет Японії</a:t>
                      </a:r>
                      <a:endParaRPr lang="ru-RU" sz="1400" kern="100" dirty="0">
                        <a:latin typeface="Calibri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kern="100" dirty="0">
                          <a:latin typeface="Calibri"/>
                          <a:ea typeface="MS Mincho"/>
                          <a:cs typeface="Times New Roman"/>
                        </a:rPr>
                        <a:t>Магістратура з міжнародних відносин </a:t>
                      </a:r>
                      <a:endParaRPr lang="ru-RU" sz="1400" kern="100" dirty="0">
                        <a:latin typeface="Calibri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kern="100" dirty="0">
                          <a:latin typeface="Calibri"/>
                          <a:ea typeface="MS Mincho"/>
                          <a:cs typeface="Times New Roman"/>
                        </a:rPr>
                        <a:t>Міжнародна програма державної політики, 1 рік</a:t>
                      </a:r>
                      <a:endParaRPr lang="ru-RU" sz="1400" kern="1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5792" marR="45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kern="100">
                          <a:latin typeface="Calibri"/>
                          <a:ea typeface="MS Mincho"/>
                          <a:cs typeface="Times New Roman"/>
                        </a:rPr>
                        <a:t>1</a:t>
                      </a:r>
                      <a:endParaRPr lang="ru-RU" sz="1400" kern="1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5792" marR="457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97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kern="100" dirty="0">
                          <a:solidFill>
                            <a:srgbClr val="C00000"/>
                          </a:solidFill>
                          <a:latin typeface="Calibri"/>
                          <a:ea typeface="MS Mincho"/>
                          <a:cs typeface="Times New Roman"/>
                        </a:rPr>
                        <a:t>Міжнародний Університет Японії</a:t>
                      </a:r>
                      <a:endParaRPr lang="ru-RU" sz="1400" kern="100" dirty="0">
                        <a:latin typeface="Calibri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kern="100" dirty="0">
                          <a:latin typeface="Calibri"/>
                          <a:ea typeface="MS Mincho"/>
                          <a:cs typeface="Times New Roman"/>
                        </a:rPr>
                        <a:t>Магістратура з міжнародного управління </a:t>
                      </a:r>
                      <a:endParaRPr lang="ru-RU" sz="1400" kern="100" dirty="0">
                        <a:latin typeface="Calibri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kern="100" dirty="0">
                          <a:latin typeface="Calibri"/>
                          <a:ea typeface="MS Mincho"/>
                          <a:cs typeface="Times New Roman"/>
                        </a:rPr>
                        <a:t>Інтенсивна програма </a:t>
                      </a:r>
                      <a:r>
                        <a:rPr lang="uk-UA" sz="1400" kern="100" dirty="0" err="1">
                          <a:latin typeface="Calibri"/>
                          <a:ea typeface="MS Mincho"/>
                          <a:cs typeface="Times New Roman"/>
                        </a:rPr>
                        <a:t>МВА</a:t>
                      </a:r>
                      <a:r>
                        <a:rPr lang="uk-UA" sz="1400" kern="100" dirty="0">
                          <a:latin typeface="Calibri"/>
                          <a:ea typeface="MS Mincho"/>
                          <a:cs typeface="Times New Roman"/>
                        </a:rPr>
                        <a:t>, 1 рік, Програма з цифрової трансформації, 1 рік</a:t>
                      </a:r>
                      <a:endParaRPr lang="ru-RU" sz="1400" kern="1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5792" marR="45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kern="100">
                          <a:latin typeface="Calibri"/>
                          <a:ea typeface="MS Mincho"/>
                          <a:cs typeface="Times New Roman"/>
                        </a:rPr>
                        <a:t>1</a:t>
                      </a:r>
                      <a:endParaRPr lang="ru-RU" sz="1400" kern="1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5792" marR="457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1299"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b="1" kern="100" dirty="0">
                          <a:solidFill>
                            <a:srgbClr val="FF0000"/>
                          </a:solidFill>
                          <a:latin typeface="Calibri"/>
                          <a:ea typeface="MS Mincho"/>
                          <a:cs typeface="Times New Roman"/>
                        </a:rPr>
                        <a:t>ЗАГАЛЬНА КІЛЬКІСТЬ / РІК</a:t>
                      </a:r>
                      <a:endParaRPr lang="ru-RU" sz="1400" kern="1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5792" marR="45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kern="100" dirty="0">
                          <a:solidFill>
                            <a:srgbClr val="FF0000"/>
                          </a:solidFill>
                          <a:latin typeface="Calibri"/>
                          <a:ea typeface="MS Mincho"/>
                          <a:cs typeface="Times New Roman"/>
                        </a:rPr>
                        <a:t>4</a:t>
                      </a:r>
                      <a:endParaRPr lang="ru-RU" sz="1400" kern="1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5792" marR="45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地球状のデザイン テンプレート">
  <a:themeElements>
    <a:clrScheme name="地球状のデザイン テンプレート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地球状のデザイン テンプレート">
      <a:majorFont>
        <a:latin typeface="Times New Roman"/>
        <a:ea typeface="ＭＳ Ｐゴシック"/>
        <a:cs typeface="Tahoma"/>
      </a:majorFont>
      <a:minorFont>
        <a:latin typeface="Tahoma"/>
        <a:ea typeface="ＭＳ Ｐゴシック"/>
        <a:cs typeface="Taho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地球状のデザイン テンプレート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地球状のデザイン テンプレート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地球状のデザイン テンプレート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地球状のデザイン テンプレート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地球状のデザイン テンプレート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地球状のデザイン テンプレート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地球状のデザイン テンプレート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地球状のデザイン テンプレート 8">
        <a:dk1>
          <a:srgbClr val="1B3753"/>
        </a:dk1>
        <a:lt1>
          <a:srgbClr val="FFFFFF"/>
        </a:lt1>
        <a:dk2>
          <a:srgbClr val="009999"/>
        </a:dk2>
        <a:lt2>
          <a:srgbClr val="FFF385"/>
        </a:lt2>
        <a:accent1>
          <a:srgbClr val="9AE6C0"/>
        </a:accent1>
        <a:accent2>
          <a:srgbClr val="0099CC"/>
        </a:accent2>
        <a:accent3>
          <a:srgbClr val="AACACA"/>
        </a:accent3>
        <a:accent4>
          <a:srgbClr val="DADADA"/>
        </a:accent4>
        <a:accent5>
          <a:srgbClr val="CAF0DC"/>
        </a:accent5>
        <a:accent6>
          <a:srgbClr val="008AB9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地球状のデザイン テンプレート 9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11367b8-a49f-4dcf-9bc3-6a5b743a2d28">
      <Terms xmlns="http://schemas.microsoft.com/office/infopath/2007/PartnerControls"/>
    </lcf76f155ced4ddcb4097134ff3c332f>
    <TaxCatchAll xmlns="e209190c-6f90-45bc-87b7-06aca7a1e864" xsi:nil="true"/>
    <_x30b5__x30e0__x30cd__x30a4__x30eb_ xmlns="611367b8-a49f-4dcf-9bc3-6a5b743a2d2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B77FA5AC33DFAF4AACC2A2C03C393300" ma:contentTypeVersion="23" ma:contentTypeDescription="新しいドキュメントを作成します。" ma:contentTypeScope="" ma:versionID="65133ac0e8b41cfe114b9b3b3e53680e">
  <xsd:schema xmlns:xsd="http://www.w3.org/2001/XMLSchema" xmlns:xs="http://www.w3.org/2001/XMLSchema" xmlns:p="http://schemas.microsoft.com/office/2006/metadata/properties" xmlns:ns2="611367b8-a49f-4dcf-9bc3-6a5b743a2d28" xmlns:ns3="e209190c-6f90-45bc-87b7-06aca7a1e864" targetNamespace="http://schemas.microsoft.com/office/2006/metadata/properties" ma:root="true" ma:fieldsID="18379d53ddf2f76855c14af28979b4cf" ns2:_="" ns3:_="">
    <xsd:import namespace="611367b8-a49f-4dcf-9bc3-6a5b743a2d28"/>
    <xsd:import namespace="e209190c-6f90-45bc-87b7-06aca7a1e8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  <xsd:element ref="ns2:_x30b5__x30e0__x30cd__x30a4__x30eb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1367b8-a49f-4dcf-9bc3-6a5b743a2d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画像タグ" ma:readOnly="false" ma:fieldId="{5cf76f15-5ced-4ddc-b409-7134ff3c332f}" ma:taxonomyMulti="true" ma:sspId="149f108b-3949-4bef-8d7c-90a57c6988c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x30b5__x30e0__x30cd__x30a4__x30eb_" ma:index="26" nillable="true" ma:displayName="サムネイル" ma:format="Thumbnail" ma:internalName="_x30b5__x30e0__x30cd__x30a4__x30eb_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09190c-6f90-45bc-87b7-06aca7a1e86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d1494670-89d2-401e-be03-0388ceeadb4c}" ma:internalName="TaxCatchAll" ma:showField="CatchAllData" ma:web="e209190c-6f90-45bc-87b7-06aca7a1e8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76B0BE0-1C02-473F-B4C6-FAC2C18DE833}">
  <ds:schemaRefs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611367b8-a49f-4dcf-9bc3-6a5b743a2d28"/>
    <ds:schemaRef ds:uri="http://purl.org/dc/terms/"/>
    <ds:schemaRef ds:uri="http://purl.org/dc/dcmitype/"/>
    <ds:schemaRef ds:uri="http://schemas.microsoft.com/office/2006/documentManagement/types"/>
    <ds:schemaRef ds:uri="e209190c-6f90-45bc-87b7-06aca7a1e864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01A46A7-C260-439C-8860-90B3CAB4CB4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39F725-61F2-4A15-AEE1-46119690FB6A}">
  <ds:schemaRefs>
    <ds:schemaRef ds:uri="611367b8-a49f-4dcf-9bc3-6a5b743a2d28"/>
    <ds:schemaRef ds:uri="e209190c-6f90-45bc-87b7-06aca7a1e86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</TotalTime>
  <Words>1204</Words>
  <Application>Microsoft Office PowerPoint</Application>
  <PresentationFormat>Экран (4:3)</PresentationFormat>
  <Paragraphs>262</Paragraphs>
  <Slides>22</Slides>
  <Notes>21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  <vt:variant>
        <vt:lpstr>Произвольные показы</vt:lpstr>
      </vt:variant>
      <vt:variant>
        <vt:i4>1</vt:i4>
      </vt:variant>
    </vt:vector>
  </HeadingPairs>
  <TitlesOfParts>
    <vt:vector size="40" baseType="lpstr">
      <vt:lpstr>ＭＳ Ｐゴシック</vt:lpstr>
      <vt:lpstr>游ゴシック</vt:lpstr>
      <vt:lpstr>Arial</vt:lpstr>
      <vt:lpstr>Arial Black</vt:lpstr>
      <vt:lpstr>Bell MT</vt:lpstr>
      <vt:lpstr>Calibri</vt:lpstr>
      <vt:lpstr>Cambria</vt:lpstr>
      <vt:lpstr>Century</vt:lpstr>
      <vt:lpstr>Century Schoolbook</vt:lpstr>
      <vt:lpstr>ＭＳ 明朝</vt:lpstr>
      <vt:lpstr>ＭＳ 明朝</vt:lpstr>
      <vt:lpstr>ＭＳ Ｐ明朝</vt:lpstr>
      <vt:lpstr>Tahoma</vt:lpstr>
      <vt:lpstr>Times New Roman</vt:lpstr>
      <vt:lpstr>Wingdings</vt:lpstr>
      <vt:lpstr>游明朝</vt:lpstr>
      <vt:lpstr>地球状のデザイン テンプレート</vt:lpstr>
      <vt:lpstr>Презентация PowerPoint</vt:lpstr>
      <vt:lpstr>В цій презентації:</vt:lpstr>
      <vt:lpstr>Що таке JDS?</vt:lpstr>
      <vt:lpstr>Про проект JDS</vt:lpstr>
      <vt:lpstr>Загальна характеристика JDS </vt:lpstr>
      <vt:lpstr>Учасники з України</vt:lpstr>
      <vt:lpstr>Про проект JDS </vt:lpstr>
      <vt:lpstr>Виконавчий Комітет</vt:lpstr>
      <vt:lpstr>Структура українського проекту JDS</vt:lpstr>
      <vt:lpstr>Переваги навчання в Японії</vt:lpstr>
      <vt:lpstr>Чому саме Японія?  - Які переваги - </vt:lpstr>
      <vt:lpstr>Японія: Своєрідне середовище та культура</vt:lpstr>
      <vt:lpstr>Переваги JDS? Стипендія та повна підтримка</vt:lpstr>
      <vt:lpstr>Основні переваги проекту JDS?</vt:lpstr>
      <vt:lpstr>Покриття витрат</vt:lpstr>
      <vt:lpstr>Спеціальні програми для держслужбовців/ПОМС</vt:lpstr>
      <vt:lpstr>Подача заявки на участь в програмі</vt:lpstr>
      <vt:lpstr>Хто може подавати заявку</vt:lpstr>
      <vt:lpstr>Необхідні документи та інформація для заявки</vt:lpstr>
      <vt:lpstr>Необхідні документи для заявки</vt:lpstr>
      <vt:lpstr>Додаткові онлайн семінари</vt:lpstr>
      <vt:lpstr>Презентация PowerPoint</vt:lpstr>
      <vt:lpstr>MIME</vt:lpstr>
    </vt:vector>
  </TitlesOfParts>
  <Company>JICE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ｊｄｓ_cambodia</dc:creator>
  <cp:lastModifiedBy>Олена Вікторівна Гончарук</cp:lastModifiedBy>
  <cp:revision>101</cp:revision>
  <cp:lastPrinted>2025-02-04T09:43:01Z</cp:lastPrinted>
  <dcterms:created xsi:type="dcterms:W3CDTF">2009-08-05T16:22:26Z</dcterms:created>
  <dcterms:modified xsi:type="dcterms:W3CDTF">2026-02-04T12:00:52Z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TC010690261041</vt:lpwstr>
  </property>
  <property fmtid="{D5CDD505-2E9C-101B-9397-08002B2CF9AE}" pid="3" name="ContentTypeId">
    <vt:lpwstr>0x010100B77FA5AC33DFAF4AACC2A2C03C393300</vt:lpwstr>
  </property>
  <property fmtid="{D5CDD505-2E9C-101B-9397-08002B2CF9AE}" pid="4" name="MediaServiceImageTags">
    <vt:lpwstr/>
  </property>
</Properties>
</file>